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4"/>
  </p:notesMasterIdLst>
  <p:sldIdLst>
    <p:sldId id="256" r:id="rId2"/>
    <p:sldId id="258" r:id="rId3"/>
    <p:sldId id="261" r:id="rId4"/>
    <p:sldId id="259" r:id="rId5"/>
    <p:sldId id="283" r:id="rId6"/>
    <p:sldId id="284" r:id="rId7"/>
    <p:sldId id="285" r:id="rId8"/>
    <p:sldId id="286" r:id="rId9"/>
    <p:sldId id="287" r:id="rId10"/>
    <p:sldId id="288" r:id="rId11"/>
    <p:sldId id="289" r:id="rId12"/>
    <p:sldId id="292" r:id="rId13"/>
    <p:sldId id="290" r:id="rId14"/>
    <p:sldId id="302" r:id="rId15"/>
    <p:sldId id="291" r:id="rId16"/>
    <p:sldId id="293" r:id="rId17"/>
    <p:sldId id="294" r:id="rId18"/>
    <p:sldId id="295" r:id="rId19"/>
    <p:sldId id="296" r:id="rId20"/>
    <p:sldId id="297" r:id="rId21"/>
    <p:sldId id="298" r:id="rId22"/>
    <p:sldId id="299" r:id="rId23"/>
    <p:sldId id="300" r:id="rId24"/>
    <p:sldId id="301" r:id="rId25"/>
    <p:sldId id="330" r:id="rId26"/>
    <p:sldId id="303" r:id="rId27"/>
    <p:sldId id="304" r:id="rId28"/>
    <p:sldId id="305" r:id="rId29"/>
    <p:sldId id="307" r:id="rId30"/>
    <p:sldId id="306" r:id="rId31"/>
    <p:sldId id="312" r:id="rId32"/>
    <p:sldId id="313" r:id="rId33"/>
    <p:sldId id="314" r:id="rId34"/>
    <p:sldId id="308" r:id="rId35"/>
    <p:sldId id="331" r:id="rId36"/>
    <p:sldId id="309" r:id="rId37"/>
    <p:sldId id="315" r:id="rId38"/>
    <p:sldId id="316" r:id="rId39"/>
    <p:sldId id="317" r:id="rId40"/>
    <p:sldId id="318" r:id="rId41"/>
    <p:sldId id="310" r:id="rId42"/>
    <p:sldId id="311" r:id="rId43"/>
    <p:sldId id="275" r:id="rId44"/>
    <p:sldId id="320" r:id="rId45"/>
    <p:sldId id="321" r:id="rId46"/>
    <p:sldId id="323" r:id="rId47"/>
    <p:sldId id="322" r:id="rId48"/>
    <p:sldId id="324" r:id="rId49"/>
    <p:sldId id="325" r:id="rId50"/>
    <p:sldId id="327" r:id="rId51"/>
    <p:sldId id="326" r:id="rId52"/>
    <p:sldId id="328" r:id="rId53"/>
    <p:sldId id="329" r:id="rId54"/>
    <p:sldId id="339" r:id="rId55"/>
    <p:sldId id="340" r:id="rId56"/>
    <p:sldId id="333" r:id="rId57"/>
    <p:sldId id="332" r:id="rId58"/>
    <p:sldId id="334" r:id="rId59"/>
    <p:sldId id="335" r:id="rId60"/>
    <p:sldId id="337" r:id="rId61"/>
    <p:sldId id="338" r:id="rId62"/>
    <p:sldId id="268" r:id="rId6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E9C7BB"/>
    <a:srgbClr val="E9917E"/>
    <a:srgbClr val="C30211"/>
    <a:srgbClr val="E939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89" autoAdjust="0"/>
    <p:restoredTop sz="94660"/>
  </p:normalViewPr>
  <p:slideViewPr>
    <p:cSldViewPr snapToGrid="0" snapToObjects="1">
      <p:cViewPr varScale="1">
        <p:scale>
          <a:sx n="143" d="100"/>
          <a:sy n="143" d="100"/>
        </p:scale>
        <p:origin x="300" y="120"/>
      </p:cViewPr>
      <p:guideLst>
        <p:guide orient="horz" pos="162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CD2408-1E4B-45DF-8C9B-96749DC7912D}" type="datetimeFigureOut">
              <a:rPr lang="zh-CN" altLang="en-US" smtClean="0"/>
              <a:pPr/>
              <a:t>2018/11/4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14DDFB-8AA2-4BAE-A26D-09F432D5255C}"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14DDFB-8AA2-4BAE-A26D-09F432D5255C}" type="slidenum">
              <a:rPr lang="zh-CN" altLang="en-US" smtClean="0"/>
              <a:pPr/>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14DDFB-8AA2-4BAE-A26D-09F432D5255C}" type="slidenum">
              <a:rPr lang="zh-CN" altLang="en-US" smtClean="0"/>
              <a:pPr/>
              <a:t>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14DDFB-8AA2-4BAE-A26D-09F432D5255C}" type="slidenum">
              <a:rPr lang="zh-CN" altLang="en-US" smtClean="0"/>
              <a:pPr/>
              <a:t>11</a:t>
            </a:fld>
            <a:endParaRPr lang="zh-CN" altLang="en-US"/>
          </a:p>
        </p:txBody>
      </p:sp>
    </p:spTree>
    <p:extLst>
      <p:ext uri="{BB962C8B-B14F-4D97-AF65-F5344CB8AC3E}">
        <p14:creationId xmlns:p14="http://schemas.microsoft.com/office/powerpoint/2010/main" val="486560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14DDFB-8AA2-4BAE-A26D-09F432D5255C}" type="slidenum">
              <a:rPr lang="zh-CN" altLang="en-US" smtClean="0"/>
              <a:pPr/>
              <a:t>41</a:t>
            </a:fld>
            <a:endParaRPr lang="zh-CN" altLang="en-US"/>
          </a:p>
        </p:txBody>
      </p:sp>
    </p:spTree>
    <p:extLst>
      <p:ext uri="{BB962C8B-B14F-4D97-AF65-F5344CB8AC3E}">
        <p14:creationId xmlns:p14="http://schemas.microsoft.com/office/powerpoint/2010/main" val="2909611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14DDFB-8AA2-4BAE-A26D-09F432D5255C}" type="slidenum">
              <a:rPr lang="zh-CN" altLang="en-US" smtClean="0"/>
              <a:pPr/>
              <a:t>55</a:t>
            </a:fld>
            <a:endParaRPr lang="zh-CN" altLang="en-US"/>
          </a:p>
        </p:txBody>
      </p:sp>
    </p:spTree>
    <p:extLst>
      <p:ext uri="{BB962C8B-B14F-4D97-AF65-F5344CB8AC3E}">
        <p14:creationId xmlns:p14="http://schemas.microsoft.com/office/powerpoint/2010/main" val="1940374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14DDFB-8AA2-4BAE-A26D-09F432D5255C}" type="slidenum">
              <a:rPr lang="zh-CN" altLang="en-US" smtClean="0"/>
              <a:pPr/>
              <a:t>57</a:t>
            </a:fld>
            <a:endParaRPr lang="zh-CN" altLang="en-US"/>
          </a:p>
        </p:txBody>
      </p:sp>
    </p:spTree>
    <p:extLst>
      <p:ext uri="{BB962C8B-B14F-4D97-AF65-F5344CB8AC3E}">
        <p14:creationId xmlns:p14="http://schemas.microsoft.com/office/powerpoint/2010/main" val="38763778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E93929"/>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hyperlink" Target="https://www.jianshu.com/p/cbbc946550a4?utm_campaign=maleskine&amp;utm_content=note&amp;utm_medium=seo_notes&amp;utm_source=recommendation"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1" y="0"/>
            <a:ext cx="5997511" cy="5143500"/>
          </a:xfrm>
          <a:prstGeom prst="homePlate">
            <a:avLst>
              <a:gd name="adj" fmla="val 20895"/>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4" name="文本框 13"/>
          <p:cNvSpPr txBox="1"/>
          <p:nvPr/>
        </p:nvSpPr>
        <p:spPr>
          <a:xfrm>
            <a:off x="440996" y="3711582"/>
            <a:ext cx="3262432" cy="461665"/>
          </a:xfrm>
          <a:prstGeom prst="rect">
            <a:avLst/>
          </a:prstGeom>
          <a:noFill/>
        </p:spPr>
        <p:txBody>
          <a:bodyPr wrap="none" rtlCol="0">
            <a:spAutoFit/>
          </a:bodyPr>
          <a:lstStyle/>
          <a:p>
            <a:r>
              <a:rPr kumimoji="1" lang="zh-CN" altLang="en-US" sz="1200" dirty="0">
                <a:solidFill>
                  <a:srgbClr val="FFFFFF"/>
                </a:solidFill>
              </a:rPr>
              <a:t>小组：</a:t>
            </a:r>
            <a:r>
              <a:rPr kumimoji="1" lang="en-US" altLang="zh-CN" sz="1200" dirty="0">
                <a:solidFill>
                  <a:srgbClr val="FFFFFF"/>
                </a:solidFill>
              </a:rPr>
              <a:t>G13</a:t>
            </a:r>
          </a:p>
          <a:p>
            <a:r>
              <a:rPr kumimoji="1" lang="zh-CN" altLang="en-US" sz="1200" dirty="0">
                <a:solidFill>
                  <a:srgbClr val="FFFFFF"/>
                </a:solidFill>
              </a:rPr>
              <a:t>成员：陈安侍，陈俊杉，杨溢，严翔宇，陈维</a:t>
            </a:r>
          </a:p>
        </p:txBody>
      </p:sp>
      <p:sp>
        <p:nvSpPr>
          <p:cNvPr id="2" name="矩形 1"/>
          <p:cNvSpPr/>
          <p:nvPr/>
        </p:nvSpPr>
        <p:spPr>
          <a:xfrm>
            <a:off x="440996" y="1951349"/>
            <a:ext cx="3877985" cy="1200329"/>
          </a:xfrm>
          <a:prstGeom prst="rect">
            <a:avLst/>
          </a:prstGeom>
        </p:spPr>
        <p:txBody>
          <a:bodyPr wrap="none">
            <a:spAutoFit/>
          </a:bodyPr>
          <a:lstStyle/>
          <a:p>
            <a:pPr lvl="0"/>
            <a:r>
              <a:rPr kumimoji="1" lang="zh-CN" altLang="en-US" sz="7200" b="1" dirty="0">
                <a:solidFill>
                  <a:srgbClr val="FFFFFF"/>
                </a:solidFill>
              </a:rPr>
              <a:t>界面原型</a:t>
            </a:r>
          </a:p>
        </p:txBody>
      </p:sp>
    </p:spTree>
  </p:cSld>
  <p:clrMapOvr>
    <a:masterClrMapping/>
  </p:clrMapOvr>
  <mc:AlternateContent xmlns:mc="http://schemas.openxmlformats.org/markup-compatibility/2006" xmlns:p14="http://schemas.microsoft.com/office/powerpoint/2010/main">
    <mc:Choice Requires="p14">
      <p:transition spd="slow" p14:dur="1300">
        <p14:pan dir="r"/>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作用</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1631216"/>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因为是原型是需求和功能的具象化表达，所以原型可以辅助产品经理与领导、交互、</a:t>
            </a:r>
            <a:r>
              <a:rPr lang="en-US" altLang="zh-CN" sz="1200" dirty="0">
                <a:solidFill>
                  <a:srgbClr val="242424"/>
                </a:solidFill>
                <a:latin typeface="+mn-ea"/>
              </a:rPr>
              <a:t>UI</a:t>
            </a:r>
            <a:r>
              <a:rPr lang="zh-CN" altLang="en-US" sz="1200" dirty="0">
                <a:solidFill>
                  <a:srgbClr val="242424"/>
                </a:solidFill>
                <a:latin typeface="+mn-ea"/>
              </a:rPr>
              <a:t>和技术的沟通产品思路</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因为原型相较于</a:t>
            </a:r>
            <a:r>
              <a:rPr lang="en-US" altLang="zh-CN" sz="1200" dirty="0">
                <a:solidFill>
                  <a:srgbClr val="242424"/>
                </a:solidFill>
                <a:latin typeface="+mn-ea"/>
              </a:rPr>
              <a:t>UI</a:t>
            </a:r>
            <a:r>
              <a:rPr lang="zh-CN" altLang="en-US" sz="1200" dirty="0">
                <a:solidFill>
                  <a:srgbClr val="242424"/>
                </a:solidFill>
                <a:latin typeface="+mn-ea"/>
              </a:rPr>
              <a:t>稿来说修改更方便，所以原型能提高产品经理的功能设计没通过评审时返工的工作效率</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[9]</a:t>
            </a:r>
            <a:endParaRPr lang="en-US" altLang="zh-CN"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ONE</a:t>
              </a:r>
              <a:endParaRPr kumimoji="1" lang="en-US" altLang="zh-CN" sz="1400" dirty="0">
                <a:solidFill>
                  <a:srgbClr val="FFFFFF"/>
                </a:solidFill>
              </a:endParaRPr>
            </a:p>
            <a:p>
              <a:pPr>
                <a:lnSpc>
                  <a:spcPct val="130000"/>
                </a:lnSpc>
              </a:pPr>
              <a:r>
                <a:rPr kumimoji="1" lang="zh-CN" altLang="en-US" sz="1400" b="1" dirty="0" smtClean="0">
                  <a:solidFill>
                    <a:srgbClr val="FFFFFF"/>
                  </a:solidFill>
                </a:rPr>
                <a:t>原型概述</a:t>
              </a:r>
              <a:r>
                <a:rPr kumimoji="1" lang="en-US" altLang="zh-CN" sz="1400" dirty="0" smtClean="0">
                  <a:solidFill>
                    <a:srgbClr val="FFFFFF"/>
                  </a:solidFill>
                </a:rPr>
                <a:t>· </a:t>
              </a:r>
              <a:r>
                <a:rPr kumimoji="1" lang="zh-CN" altLang="en-US" sz="1400" dirty="0" smtClean="0">
                  <a:solidFill>
                    <a:srgbClr val="FFFFFF"/>
                  </a:solidFill>
                </a:rPr>
                <a:t>原型</a:t>
              </a:r>
              <a:endParaRPr kumimoji="1" lang="en-US" altLang="zh-CN" sz="1400" dirty="0">
                <a:solidFill>
                  <a:srgbClr val="FFFFFF"/>
                </a:solidFill>
              </a:endParaRPr>
            </a:p>
          </p:txBody>
        </p:sp>
      </p:grpSp>
    </p:spTree>
    <p:extLst>
      <p:ext uri="{BB962C8B-B14F-4D97-AF65-F5344CB8AC3E}">
        <p14:creationId xmlns:p14="http://schemas.microsoft.com/office/powerpoint/2010/main" val="247802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2" y="0"/>
            <a:ext cx="9144001" cy="5143500"/>
          </a:xfrm>
          <a:prstGeom prst="homePlate">
            <a:avLst>
              <a:gd name="adj" fmla="val 0"/>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3" name="矩形 2"/>
          <p:cNvSpPr/>
          <p:nvPr/>
        </p:nvSpPr>
        <p:spPr>
          <a:xfrm>
            <a:off x="4281402" y="1242918"/>
            <a:ext cx="873957" cy="830997"/>
          </a:xfrm>
          <a:prstGeom prst="rect">
            <a:avLst/>
          </a:prstGeom>
        </p:spPr>
        <p:txBody>
          <a:bodyPr wrap="none">
            <a:spAutoFit/>
          </a:bodyPr>
          <a:lstStyle/>
          <a:p>
            <a:pPr algn="ctr"/>
            <a:r>
              <a:rPr lang="en-US" altLang="zh-CN" sz="4800" b="1" dirty="0" smtClean="0">
                <a:solidFill>
                  <a:schemeClr val="bg1"/>
                </a:solidFill>
              </a:rPr>
              <a:t>02</a:t>
            </a:r>
            <a:endParaRPr lang="zh-CN" altLang="en-US" sz="4800" b="1" dirty="0">
              <a:solidFill>
                <a:schemeClr val="bg1"/>
              </a:solidFill>
            </a:endParaRPr>
          </a:p>
        </p:txBody>
      </p:sp>
      <p:sp>
        <p:nvSpPr>
          <p:cNvPr id="4" name="矩形 3"/>
          <p:cNvSpPr/>
          <p:nvPr/>
        </p:nvSpPr>
        <p:spPr>
          <a:xfrm>
            <a:off x="4018509" y="2079933"/>
            <a:ext cx="1399743" cy="400110"/>
          </a:xfrm>
          <a:prstGeom prst="rect">
            <a:avLst/>
          </a:prstGeom>
        </p:spPr>
        <p:txBody>
          <a:bodyPr wrap="none">
            <a:spAutoFit/>
          </a:bodyPr>
          <a:lstStyle/>
          <a:p>
            <a:pPr algn="ctr"/>
            <a:r>
              <a:rPr lang="en-US" altLang="zh-CN" sz="2000" b="1" dirty="0" smtClean="0">
                <a:solidFill>
                  <a:schemeClr val="bg1"/>
                </a:solidFill>
              </a:rPr>
              <a:t>PART</a:t>
            </a:r>
            <a:r>
              <a:rPr lang="zh-CN" altLang="en-US" sz="2000" b="1" dirty="0" smtClean="0">
                <a:solidFill>
                  <a:schemeClr val="bg1"/>
                </a:solidFill>
              </a:rPr>
              <a:t> </a:t>
            </a:r>
            <a:r>
              <a:rPr lang="en-US" altLang="zh-CN" sz="2000" b="1" dirty="0" smtClean="0">
                <a:solidFill>
                  <a:schemeClr val="bg1"/>
                </a:solidFill>
              </a:rPr>
              <a:t>TWO</a:t>
            </a:r>
            <a:endParaRPr lang="zh-CN" altLang="en-US" sz="2000" dirty="0">
              <a:solidFill>
                <a:schemeClr val="bg1"/>
              </a:solidFill>
            </a:endParaRPr>
          </a:p>
        </p:txBody>
      </p:sp>
      <p:sp>
        <p:nvSpPr>
          <p:cNvPr id="5" name="矩形 4"/>
          <p:cNvSpPr/>
          <p:nvPr/>
        </p:nvSpPr>
        <p:spPr>
          <a:xfrm>
            <a:off x="4026533" y="2457623"/>
            <a:ext cx="1415772" cy="461665"/>
          </a:xfrm>
          <a:prstGeom prst="rect">
            <a:avLst/>
          </a:prstGeom>
        </p:spPr>
        <p:txBody>
          <a:bodyPr wrap="none">
            <a:spAutoFit/>
          </a:bodyPr>
          <a:lstStyle/>
          <a:p>
            <a:pPr algn="ctr"/>
            <a:r>
              <a:rPr lang="zh-CN" altLang="en-US" sz="2400" dirty="0" smtClean="0">
                <a:solidFill>
                  <a:schemeClr val="bg1"/>
                </a:solidFill>
              </a:rPr>
              <a:t>设计介绍</a:t>
            </a:r>
            <a:endParaRPr lang="zh-CN" altLang="en-US" sz="2400" dirty="0">
              <a:solidFill>
                <a:schemeClr val="bg1"/>
              </a:solidFill>
            </a:endParaRPr>
          </a:p>
        </p:txBody>
      </p:sp>
    </p:spTree>
    <p:extLst>
      <p:ext uri="{BB962C8B-B14F-4D97-AF65-F5344CB8AC3E}">
        <p14:creationId xmlns:p14="http://schemas.microsoft.com/office/powerpoint/2010/main" val="299810699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1" y="2355437"/>
            <a:ext cx="2131999"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为什么要做原型设计？</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2262158"/>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将产品功能具象</a:t>
            </a:r>
            <a:r>
              <a:rPr lang="zh-CN" altLang="en-US" sz="1200" dirty="0" smtClean="0">
                <a:solidFill>
                  <a:srgbClr val="242424"/>
                </a:solidFill>
                <a:latin typeface="+mn-ea"/>
              </a:rPr>
              <a:t>化</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方便用户测试，节省时间、开发成本：可以直接拿来给真正的用户测试产品。早期的原型测试能够节省巨量的开发成本和时间，如此一来，团队就不会因为不合理的交互界面而浪费后端的产品架构。所以，对设计师和开发者而言，原型是用来测试产品的绝妙工具</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[3]</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endParaRPr lang="en-US" altLang="zh-CN"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原型设计</a:t>
              </a:r>
              <a:endParaRPr kumimoji="1" lang="en-US" altLang="zh-CN" sz="1400" dirty="0">
                <a:solidFill>
                  <a:srgbClr val="FFFFFF"/>
                </a:solidFill>
              </a:endParaRPr>
            </a:p>
          </p:txBody>
        </p:sp>
      </p:grpSp>
      <p:pic>
        <p:nvPicPr>
          <p:cNvPr id="11" name="图片 10"/>
          <p:cNvPicPr>
            <a:picLocks noChangeAspect="1"/>
          </p:cNvPicPr>
          <p:nvPr/>
        </p:nvPicPr>
        <p:blipFill>
          <a:blip r:embed="rId3"/>
          <a:stretch>
            <a:fillRect/>
          </a:stretch>
        </p:blipFill>
        <p:spPr>
          <a:xfrm>
            <a:off x="6312256" y="2496246"/>
            <a:ext cx="2831743" cy="2458460"/>
          </a:xfrm>
          <a:prstGeom prst="rect">
            <a:avLst/>
          </a:prstGeom>
        </p:spPr>
      </p:pic>
    </p:spTree>
    <p:extLst>
      <p:ext uri="{BB962C8B-B14F-4D97-AF65-F5344CB8AC3E}">
        <p14:creationId xmlns:p14="http://schemas.microsoft.com/office/powerpoint/2010/main" val="33998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简述</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1000274"/>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粗枝大叶的画出来的原型，表达产品大致的框架</a:t>
            </a:r>
            <a:r>
              <a:rPr lang="zh-CN" altLang="en-US" sz="1200" dirty="0" smtClean="0">
                <a:solidFill>
                  <a:srgbClr val="242424"/>
                </a:solidFill>
                <a:latin typeface="+mn-ea"/>
              </a:rPr>
              <a:t>。</a:t>
            </a:r>
            <a:r>
              <a:rPr lang="en-US" altLang="zh-CN" sz="1200" dirty="0" smtClean="0">
                <a:solidFill>
                  <a:srgbClr val="242424"/>
                </a:solidFill>
                <a:latin typeface="+mn-ea"/>
              </a:rPr>
              <a:t>[2]</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smtClean="0">
                <a:solidFill>
                  <a:srgbClr val="242424"/>
                </a:solidFill>
                <a:latin typeface="+mn-ea"/>
              </a:rPr>
              <a:t>一般</a:t>
            </a:r>
            <a:r>
              <a:rPr lang="zh-CN" altLang="en-US" sz="1200" dirty="0">
                <a:solidFill>
                  <a:srgbClr val="242424"/>
                </a:solidFill>
                <a:latin typeface="+mn-ea"/>
              </a:rPr>
              <a:t>指有限的功能和交互原型设计。它们被用于描绘设想、设计方案以及界面布局</a:t>
            </a:r>
            <a:r>
              <a:rPr lang="en-US" altLang="zh-CN" sz="1200" dirty="0">
                <a:solidFill>
                  <a:srgbClr val="242424"/>
                </a:solidFill>
                <a:latin typeface="+mn-ea"/>
              </a:rPr>
              <a:t>……</a:t>
            </a:r>
            <a:r>
              <a:rPr lang="zh-CN" altLang="en-US" sz="1200" dirty="0">
                <a:solidFill>
                  <a:srgbClr val="242424"/>
                </a:solidFill>
                <a:latin typeface="+mn-ea"/>
              </a:rPr>
              <a:t>建立这些原型的目的主要用于沟通、教育和报告</a:t>
            </a:r>
            <a:r>
              <a:rPr lang="zh-CN" altLang="en-US" sz="1200" dirty="0" smtClean="0">
                <a:solidFill>
                  <a:srgbClr val="242424"/>
                </a:solidFill>
                <a:latin typeface="+mn-ea"/>
              </a:rPr>
              <a:t>。</a:t>
            </a:r>
            <a:r>
              <a:rPr lang="en-US" altLang="zh-CN" sz="1200" dirty="0" smtClean="0">
                <a:solidFill>
                  <a:srgbClr val="242424"/>
                </a:solidFill>
                <a:latin typeface="+mn-ea"/>
              </a:rPr>
              <a:t>[10]</a:t>
            </a:r>
            <a:endParaRPr lang="en-US" altLang="zh-CN"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a:solidFill>
                    <a:srgbClr val="FFFFFF"/>
                  </a:solidFill>
                </a:rPr>
                <a:t>低保</a:t>
              </a:r>
              <a:r>
                <a:rPr kumimoji="1" lang="zh-CN" altLang="en-US" sz="1400" dirty="0" smtClean="0">
                  <a:solidFill>
                    <a:srgbClr val="FFFFFF"/>
                  </a:solidFill>
                </a:rPr>
                <a:t>真原型</a:t>
              </a:r>
              <a:endParaRPr kumimoji="1" lang="en-US" altLang="zh-CN" sz="1400" dirty="0">
                <a:solidFill>
                  <a:srgbClr val="FFFFFF"/>
                </a:solidFill>
              </a:endParaRPr>
            </a:p>
          </p:txBody>
        </p:sp>
      </p:grpSp>
    </p:spTree>
    <p:extLst>
      <p:ext uri="{BB962C8B-B14F-4D97-AF65-F5344CB8AC3E}">
        <p14:creationId xmlns:p14="http://schemas.microsoft.com/office/powerpoint/2010/main" val="2665529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优点</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2139047"/>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在早期检测和修复</a:t>
            </a:r>
            <a:r>
              <a:rPr lang="zh-CN" altLang="en-US" sz="1200" dirty="0" smtClean="0">
                <a:solidFill>
                  <a:srgbClr val="242424"/>
                </a:solidFill>
                <a:latin typeface="+mn-ea"/>
              </a:rPr>
              <a:t>主要问题</a:t>
            </a:r>
            <a:r>
              <a:rPr lang="zh-CN" altLang="en-US" sz="1200" dirty="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低保真原型构建起来更加容易且成本更</a:t>
            </a:r>
            <a:r>
              <a:rPr lang="zh-CN" altLang="en-US" sz="1200" dirty="0" smtClean="0">
                <a:solidFill>
                  <a:srgbClr val="242424"/>
                </a:solidFill>
                <a:latin typeface="+mn-ea"/>
              </a:rPr>
              <a:t>低。</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得出反馈以侧重于高层次的概念而不是</a:t>
            </a:r>
            <a:r>
              <a:rPr lang="zh-CN" altLang="en-US" sz="1200" dirty="0" smtClean="0">
                <a:solidFill>
                  <a:srgbClr val="242424"/>
                </a:solidFill>
                <a:latin typeface="+mn-ea"/>
              </a:rPr>
              <a:t>细节。</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更有迭代的动力和</a:t>
            </a:r>
            <a:r>
              <a:rPr lang="zh-CN" altLang="en-US" sz="1200" dirty="0" smtClean="0">
                <a:solidFill>
                  <a:srgbClr val="242424"/>
                </a:solidFill>
                <a:latin typeface="+mn-ea"/>
              </a:rPr>
              <a:t>意愿。</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易于携带和展示</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[3]</a:t>
            </a:r>
            <a:endParaRPr lang="en-US" altLang="zh-CN"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a:solidFill>
                    <a:srgbClr val="FFFFFF"/>
                  </a:solidFill>
                </a:rPr>
                <a:t>低保</a:t>
              </a:r>
              <a:r>
                <a:rPr kumimoji="1" lang="zh-CN" altLang="en-US" sz="1400" dirty="0" smtClean="0">
                  <a:solidFill>
                    <a:srgbClr val="FFFFFF"/>
                  </a:solidFill>
                </a:rPr>
                <a:t>真原型</a:t>
              </a:r>
              <a:endParaRPr kumimoji="1" lang="en-US" altLang="zh-CN" sz="1400" dirty="0">
                <a:solidFill>
                  <a:srgbClr val="FFFFFF"/>
                </a:solidFill>
              </a:endParaRPr>
            </a:p>
          </p:txBody>
        </p:sp>
      </p:grpSp>
    </p:spTree>
    <p:extLst>
      <p:ext uri="{BB962C8B-B14F-4D97-AF65-F5344CB8AC3E}">
        <p14:creationId xmlns:p14="http://schemas.microsoft.com/office/powerpoint/2010/main" val="2353881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分类</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2416046"/>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en-US" altLang="zh-CN" sz="1200" dirty="0">
                <a:solidFill>
                  <a:srgbClr val="242424"/>
                </a:solidFill>
                <a:latin typeface="+mn-ea"/>
              </a:rPr>
              <a:t>Sketch</a:t>
            </a:r>
            <a:r>
              <a:rPr lang="zh-CN" altLang="en-US" sz="1200" dirty="0">
                <a:solidFill>
                  <a:srgbClr val="242424"/>
                </a:solidFill>
                <a:latin typeface="+mn-ea"/>
              </a:rPr>
              <a:t>（草图）：快速表达概念</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en-US" altLang="zh-CN" sz="1200" dirty="0">
                <a:solidFill>
                  <a:srgbClr val="242424"/>
                </a:solidFill>
                <a:latin typeface="+mn-ea"/>
              </a:rPr>
              <a:t>Storyboard</a:t>
            </a:r>
            <a:r>
              <a:rPr lang="zh-CN" altLang="en-US" sz="1200" dirty="0">
                <a:solidFill>
                  <a:srgbClr val="242424"/>
                </a:solidFill>
                <a:latin typeface="+mn-ea"/>
              </a:rPr>
              <a:t>（故事板）：视觉化表现产品如何工作。</a:t>
            </a:r>
          </a:p>
          <a:p>
            <a:pPr marL="179705" indent="-171450" algn="just" defTabSz="914400">
              <a:lnSpc>
                <a:spcPct val="150000"/>
              </a:lnSpc>
              <a:spcBef>
                <a:spcPts val="600"/>
              </a:spcBef>
              <a:buFont typeface="Arial" panose="020B0604020202020204" pitchFamily="34" charset="0"/>
              <a:buChar char="•"/>
            </a:pPr>
            <a:r>
              <a:rPr lang="en-US" altLang="zh-CN" sz="1200" dirty="0">
                <a:solidFill>
                  <a:srgbClr val="242424"/>
                </a:solidFill>
                <a:latin typeface="+mn-ea"/>
              </a:rPr>
              <a:t>Paper Prototype</a:t>
            </a:r>
            <a:r>
              <a:rPr lang="zh-CN" altLang="en-US" sz="1200" dirty="0">
                <a:solidFill>
                  <a:srgbClr val="242424"/>
                </a:solidFill>
                <a:latin typeface="+mn-ea"/>
              </a:rPr>
              <a:t>（纸面原型）：将页面画在一张张纸上用作演示</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en-US" altLang="zh-CN" sz="1200" dirty="0">
                <a:solidFill>
                  <a:srgbClr val="242424"/>
                </a:solidFill>
                <a:latin typeface="+mn-ea"/>
              </a:rPr>
              <a:t>Wireframe</a:t>
            </a:r>
            <a:r>
              <a:rPr lang="zh-CN" altLang="en-US" sz="1200" dirty="0">
                <a:solidFill>
                  <a:srgbClr val="242424"/>
                </a:solidFill>
                <a:latin typeface="+mn-ea"/>
              </a:rPr>
              <a:t>（线框图）：视觉化呈现一个个独立页面及交互逻辑</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en-US" altLang="zh-CN" sz="1200" dirty="0">
                <a:solidFill>
                  <a:srgbClr val="242424"/>
                </a:solidFill>
                <a:latin typeface="+mn-ea"/>
              </a:rPr>
              <a:t>Interactive Prototype</a:t>
            </a:r>
            <a:r>
              <a:rPr lang="zh-CN" altLang="en-US" sz="1200" dirty="0">
                <a:solidFill>
                  <a:srgbClr val="242424"/>
                </a:solidFill>
                <a:latin typeface="+mn-ea"/>
              </a:rPr>
              <a:t>（可交互原型）：可供用户操作的原型，它可以是低保真的，也可以是高保真的</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[4]</a:t>
            </a:r>
            <a:endParaRPr lang="zh-CN" altLang="en-US"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低保真原型</a:t>
              </a:r>
              <a:endParaRPr kumimoji="1" lang="en-US" altLang="zh-CN" sz="1400" dirty="0">
                <a:solidFill>
                  <a:srgbClr val="FFFFFF"/>
                </a:solidFill>
              </a:endParaRPr>
            </a:p>
          </p:txBody>
        </p:sp>
      </p:grpSp>
    </p:spTree>
    <p:extLst>
      <p:ext uri="{BB962C8B-B14F-4D97-AF65-F5344CB8AC3E}">
        <p14:creationId xmlns:p14="http://schemas.microsoft.com/office/powerpoint/2010/main" val="2187355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简述</a:t>
            </a:r>
          </a:p>
        </p:txBody>
      </p:sp>
      <p:sp>
        <p:nvSpPr>
          <p:cNvPr id="4" name="矩形 3"/>
          <p:cNvSpPr/>
          <p:nvPr/>
        </p:nvSpPr>
        <p:spPr>
          <a:xfrm>
            <a:off x="513889" y="2722625"/>
            <a:ext cx="3444062" cy="1754326"/>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en-US" altLang="zh-CN" sz="1200" dirty="0">
                <a:solidFill>
                  <a:srgbClr val="242424"/>
                </a:solidFill>
                <a:latin typeface="+mn-ea"/>
              </a:rPr>
              <a:t>Storyboard</a:t>
            </a:r>
            <a:r>
              <a:rPr lang="zh-CN" altLang="en-US" sz="1200" dirty="0">
                <a:solidFill>
                  <a:srgbClr val="242424"/>
                </a:solidFill>
                <a:latin typeface="+mn-ea"/>
              </a:rPr>
              <a:t>（故事板）是连续的一系列草图，用视觉的方式表现用户如何使用产品，形式上类似漫画分镜。这种方法来自电影行业。最广为人知的是 </a:t>
            </a:r>
            <a:r>
              <a:rPr lang="en-US" altLang="zh-CN" sz="1200" dirty="0">
                <a:solidFill>
                  <a:srgbClr val="242424"/>
                </a:solidFill>
                <a:latin typeface="+mn-ea"/>
              </a:rPr>
              <a:t>20 </a:t>
            </a:r>
            <a:r>
              <a:rPr lang="zh-CN" altLang="en-US" sz="1200" dirty="0">
                <a:solidFill>
                  <a:srgbClr val="242424"/>
                </a:solidFill>
                <a:latin typeface="+mn-ea"/>
              </a:rPr>
              <a:t>世纪 </a:t>
            </a:r>
            <a:r>
              <a:rPr lang="en-US" altLang="zh-CN" sz="1200" dirty="0">
                <a:solidFill>
                  <a:srgbClr val="242424"/>
                </a:solidFill>
                <a:latin typeface="+mn-ea"/>
              </a:rPr>
              <a:t>30 </a:t>
            </a:r>
            <a:r>
              <a:rPr lang="zh-CN" altLang="en-US" sz="1200" dirty="0">
                <a:solidFill>
                  <a:srgbClr val="242424"/>
                </a:solidFill>
                <a:latin typeface="+mn-ea"/>
              </a:rPr>
              <a:t>年代华特迪斯尼的故事板，令他们在实际制作电影前就构建了电影的世界</a:t>
            </a:r>
            <a:r>
              <a:rPr lang="zh-CN" altLang="en-US" sz="1200" dirty="0" smtClean="0">
                <a:solidFill>
                  <a:srgbClr val="242424"/>
                </a:solidFill>
                <a:latin typeface="+mn-ea"/>
              </a:rPr>
              <a:t>。</a:t>
            </a:r>
            <a:r>
              <a:rPr lang="en-US" altLang="zh-CN" sz="1200" dirty="0" smtClean="0">
                <a:solidFill>
                  <a:srgbClr val="242424"/>
                </a:solidFill>
                <a:latin typeface="+mn-ea"/>
              </a:rPr>
              <a:t>[4]</a:t>
            </a:r>
            <a:endParaRPr lang="zh-CN" altLang="en-US"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dirty="0" smtClean="0">
                  <a:solidFill>
                    <a:srgbClr val="FFFFFF"/>
                  </a:solidFill>
                </a:rPr>
                <a:t>低</a:t>
              </a:r>
              <a:r>
                <a:rPr kumimoji="1" lang="zh-CN" altLang="en-US" sz="1400" dirty="0">
                  <a:solidFill>
                    <a:srgbClr val="FFFFFF"/>
                  </a:solidFill>
                </a:rPr>
                <a:t>保</a:t>
              </a:r>
              <a:r>
                <a:rPr kumimoji="1" lang="zh-CN" altLang="en-US" sz="1400" dirty="0" smtClean="0">
                  <a:solidFill>
                    <a:srgbClr val="FFFFFF"/>
                  </a:solidFill>
                </a:rPr>
                <a:t>真原型</a:t>
              </a:r>
              <a:r>
                <a:rPr kumimoji="1" lang="en-US" altLang="zh-CN" sz="1400" dirty="0" smtClean="0">
                  <a:solidFill>
                    <a:srgbClr val="FFFFFF"/>
                  </a:solidFill>
                </a:rPr>
                <a:t>·</a:t>
              </a:r>
              <a:r>
                <a:rPr kumimoji="1" lang="zh-CN" altLang="en-US" sz="1400" dirty="0" smtClean="0">
                  <a:solidFill>
                    <a:srgbClr val="FFFFFF"/>
                  </a:solidFill>
                </a:rPr>
                <a:t>故事板</a:t>
              </a:r>
              <a:endParaRPr kumimoji="1" lang="en-US" altLang="zh-CN" sz="1400" dirty="0">
                <a:solidFill>
                  <a:srgbClr val="FFFFFF"/>
                </a:solidFill>
              </a:endParaRPr>
            </a:p>
          </p:txBody>
        </p:sp>
      </p:grpSp>
      <p:pic>
        <p:nvPicPr>
          <p:cNvPr id="5" name="图片 4"/>
          <p:cNvPicPr>
            <a:picLocks noChangeAspect="1"/>
          </p:cNvPicPr>
          <p:nvPr/>
        </p:nvPicPr>
        <p:blipFill>
          <a:blip r:embed="rId3"/>
          <a:stretch>
            <a:fillRect/>
          </a:stretch>
        </p:blipFill>
        <p:spPr>
          <a:xfrm>
            <a:off x="4084765" y="2141376"/>
            <a:ext cx="3532390" cy="2364956"/>
          </a:xfrm>
          <a:prstGeom prst="rect">
            <a:avLst/>
          </a:prstGeom>
        </p:spPr>
      </p:pic>
      <p:sp>
        <p:nvSpPr>
          <p:cNvPr id="10" name="矩形 9"/>
          <p:cNvSpPr/>
          <p:nvPr/>
        </p:nvSpPr>
        <p:spPr>
          <a:xfrm>
            <a:off x="4905722" y="4597990"/>
            <a:ext cx="2368419" cy="372410"/>
          </a:xfrm>
          <a:prstGeom prst="rect">
            <a:avLst/>
          </a:prstGeom>
        </p:spPr>
        <p:txBody>
          <a:bodyPr wrap="square">
            <a:spAutoFit/>
          </a:bodyPr>
          <a:lstStyle/>
          <a:p>
            <a:pPr>
              <a:lnSpc>
                <a:spcPct val="130000"/>
              </a:lnSpc>
            </a:pPr>
            <a:r>
              <a:rPr kumimoji="1" lang="zh-CN" altLang="en-US" sz="1400" dirty="0" smtClean="0">
                <a:solidFill>
                  <a:srgbClr val="404040"/>
                </a:solidFill>
              </a:rPr>
              <a:t>迪士尼狮子王中的故事版</a:t>
            </a:r>
            <a:endParaRPr kumimoji="1" lang="en-US" altLang="zh-CN" sz="1400" dirty="0" smtClean="0">
              <a:solidFill>
                <a:srgbClr val="404040"/>
              </a:solidFill>
            </a:endParaRPr>
          </a:p>
        </p:txBody>
      </p:sp>
      <p:sp>
        <p:nvSpPr>
          <p:cNvPr id="11" name="矩形 10"/>
          <p:cNvSpPr/>
          <p:nvPr/>
        </p:nvSpPr>
        <p:spPr>
          <a:xfrm>
            <a:off x="6780839" y="4380143"/>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[4]</a:t>
            </a:r>
            <a:endParaRPr kumimoji="1" lang="en-US" altLang="zh-CN" sz="800" dirty="0" smtClean="0">
              <a:solidFill>
                <a:srgbClr val="404040"/>
              </a:solidFill>
            </a:endParaRPr>
          </a:p>
        </p:txBody>
      </p:sp>
    </p:spTree>
    <p:extLst>
      <p:ext uri="{BB962C8B-B14F-4D97-AF65-F5344CB8AC3E}">
        <p14:creationId xmlns:p14="http://schemas.microsoft.com/office/powerpoint/2010/main" val="3312542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基本要素</a:t>
            </a:r>
            <a:endParaRPr lang="zh-CN" altLang="en-US" sz="1600" b="1" dirty="0">
              <a:solidFill>
                <a:srgbClr val="E93929"/>
              </a:solidFill>
              <a:effectLst/>
              <a:latin typeface="+mn-ea"/>
              <a:ea typeface="+mn-ea"/>
            </a:endParaRPr>
          </a:p>
        </p:txBody>
      </p:sp>
      <p:sp>
        <p:nvSpPr>
          <p:cNvPr id="4" name="矩形 3"/>
          <p:cNvSpPr/>
          <p:nvPr/>
        </p:nvSpPr>
        <p:spPr>
          <a:xfrm>
            <a:off x="513888" y="2722625"/>
            <a:ext cx="5045931" cy="1431161"/>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角色：涉及你的故事的具体角色，深挖他们的目标、行为和反应。</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场景：故事发生的背景。</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smtClean="0">
                <a:solidFill>
                  <a:srgbClr val="242424"/>
                </a:solidFill>
                <a:latin typeface="+mn-ea"/>
              </a:rPr>
              <a:t>情节</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[4]</a:t>
            </a:r>
            <a:endParaRPr lang="zh-CN" altLang="en-US"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dirty="0" smtClean="0">
                  <a:solidFill>
                    <a:srgbClr val="FFFFFF"/>
                  </a:solidFill>
                </a:rPr>
                <a:t>低</a:t>
              </a:r>
              <a:r>
                <a:rPr kumimoji="1" lang="zh-CN" altLang="en-US" sz="1400" dirty="0">
                  <a:solidFill>
                    <a:srgbClr val="FFFFFF"/>
                  </a:solidFill>
                </a:rPr>
                <a:t>保</a:t>
              </a:r>
              <a:r>
                <a:rPr kumimoji="1" lang="zh-CN" altLang="en-US" sz="1400" dirty="0" smtClean="0">
                  <a:solidFill>
                    <a:srgbClr val="FFFFFF"/>
                  </a:solidFill>
                </a:rPr>
                <a:t>真原型</a:t>
              </a:r>
              <a:r>
                <a:rPr kumimoji="1" lang="en-US" altLang="zh-CN" sz="1400" dirty="0" smtClean="0">
                  <a:solidFill>
                    <a:srgbClr val="FFFFFF"/>
                  </a:solidFill>
                </a:rPr>
                <a:t>·</a:t>
              </a:r>
              <a:r>
                <a:rPr kumimoji="1" lang="zh-CN" altLang="en-US" sz="1400" dirty="0" smtClean="0">
                  <a:solidFill>
                    <a:srgbClr val="FFFFFF"/>
                  </a:solidFill>
                </a:rPr>
                <a:t>故事板</a:t>
              </a:r>
              <a:endParaRPr kumimoji="1" lang="en-US" altLang="zh-CN" sz="1400" dirty="0">
                <a:solidFill>
                  <a:srgbClr val="FFFFFF"/>
                </a:solidFill>
              </a:endParaRPr>
            </a:p>
          </p:txBody>
        </p:sp>
      </p:grpSp>
    </p:spTree>
    <p:extLst>
      <p:ext uri="{BB962C8B-B14F-4D97-AF65-F5344CB8AC3E}">
        <p14:creationId xmlns:p14="http://schemas.microsoft.com/office/powerpoint/2010/main" val="921914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举例</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dirty="0" smtClean="0">
                  <a:solidFill>
                    <a:srgbClr val="FFFFFF"/>
                  </a:solidFill>
                </a:rPr>
                <a:t>低</a:t>
              </a:r>
              <a:r>
                <a:rPr kumimoji="1" lang="zh-CN" altLang="en-US" sz="1400" dirty="0">
                  <a:solidFill>
                    <a:srgbClr val="FFFFFF"/>
                  </a:solidFill>
                </a:rPr>
                <a:t>保</a:t>
              </a:r>
              <a:r>
                <a:rPr kumimoji="1" lang="zh-CN" altLang="en-US" sz="1400" dirty="0" smtClean="0">
                  <a:solidFill>
                    <a:srgbClr val="FFFFFF"/>
                  </a:solidFill>
                </a:rPr>
                <a:t>真原型</a:t>
              </a:r>
              <a:r>
                <a:rPr kumimoji="1" lang="en-US" altLang="zh-CN" sz="1400" dirty="0" smtClean="0">
                  <a:solidFill>
                    <a:srgbClr val="FFFFFF"/>
                  </a:solidFill>
                </a:rPr>
                <a:t>·</a:t>
              </a:r>
              <a:r>
                <a:rPr kumimoji="1" lang="zh-CN" altLang="en-US" sz="1400" dirty="0" smtClean="0">
                  <a:solidFill>
                    <a:srgbClr val="FFFFFF"/>
                  </a:solidFill>
                </a:rPr>
                <a:t>故事板</a:t>
              </a:r>
              <a:endParaRPr kumimoji="1" lang="en-US" altLang="zh-CN" sz="1400" dirty="0">
                <a:solidFill>
                  <a:srgbClr val="FFFFFF"/>
                </a:solidFill>
              </a:endParaRPr>
            </a:p>
          </p:txBody>
        </p:sp>
      </p:grpSp>
      <p:pic>
        <p:nvPicPr>
          <p:cNvPr id="9" name="图片 8"/>
          <p:cNvPicPr>
            <a:picLocks noChangeAspect="1"/>
          </p:cNvPicPr>
          <p:nvPr/>
        </p:nvPicPr>
        <p:blipFill>
          <a:blip r:embed="rId3"/>
          <a:stretch>
            <a:fillRect/>
          </a:stretch>
        </p:blipFill>
        <p:spPr>
          <a:xfrm>
            <a:off x="597852" y="2675319"/>
            <a:ext cx="3009205" cy="2433305"/>
          </a:xfrm>
          <a:prstGeom prst="rect">
            <a:avLst/>
          </a:prstGeom>
        </p:spPr>
      </p:pic>
      <p:pic>
        <p:nvPicPr>
          <p:cNvPr id="11" name="图片 10"/>
          <p:cNvPicPr>
            <a:picLocks noChangeAspect="1"/>
          </p:cNvPicPr>
          <p:nvPr/>
        </p:nvPicPr>
        <p:blipFill>
          <a:blip r:embed="rId4"/>
          <a:stretch>
            <a:fillRect/>
          </a:stretch>
        </p:blipFill>
        <p:spPr>
          <a:xfrm>
            <a:off x="5005839" y="2785611"/>
            <a:ext cx="3586406" cy="2323013"/>
          </a:xfrm>
          <a:prstGeom prst="rect">
            <a:avLst/>
          </a:prstGeom>
        </p:spPr>
      </p:pic>
      <p:sp>
        <p:nvSpPr>
          <p:cNvPr id="10" name="矩形 9"/>
          <p:cNvSpPr/>
          <p:nvPr/>
        </p:nvSpPr>
        <p:spPr>
          <a:xfrm>
            <a:off x="3888290" y="4856247"/>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[4]</a:t>
            </a:r>
            <a:endParaRPr kumimoji="1" lang="en-US" altLang="zh-CN" sz="800" dirty="0" smtClean="0">
              <a:solidFill>
                <a:srgbClr val="404040"/>
              </a:solidFill>
            </a:endParaRPr>
          </a:p>
        </p:txBody>
      </p:sp>
    </p:spTree>
    <p:extLst>
      <p:ext uri="{BB962C8B-B14F-4D97-AF65-F5344CB8AC3E}">
        <p14:creationId xmlns:p14="http://schemas.microsoft.com/office/powerpoint/2010/main" val="75130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简述</a:t>
            </a:r>
          </a:p>
        </p:txBody>
      </p:sp>
      <p:sp>
        <p:nvSpPr>
          <p:cNvPr id="4" name="矩形 3"/>
          <p:cNvSpPr/>
          <p:nvPr/>
        </p:nvSpPr>
        <p:spPr>
          <a:xfrm>
            <a:off x="513888" y="2722625"/>
            <a:ext cx="6360797" cy="967637"/>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纸面原型制作起来非常方便，基本就是画完草图，然后将画面裁剪成「模型」就行。相比草图，它的拟真度更高，对于交互的表达也更直观</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[4]</a:t>
            </a:r>
            <a:endParaRPr lang="zh-CN" altLang="en-US"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dirty="0" smtClean="0">
                  <a:solidFill>
                    <a:srgbClr val="FFFFFF"/>
                  </a:solidFill>
                </a:rPr>
                <a:t>低</a:t>
              </a:r>
              <a:r>
                <a:rPr kumimoji="1" lang="zh-CN" altLang="en-US" sz="1400" dirty="0">
                  <a:solidFill>
                    <a:srgbClr val="FFFFFF"/>
                  </a:solidFill>
                </a:rPr>
                <a:t>保</a:t>
              </a:r>
              <a:r>
                <a:rPr kumimoji="1" lang="zh-CN" altLang="en-US" sz="1400" dirty="0" smtClean="0">
                  <a:solidFill>
                    <a:srgbClr val="FFFFFF"/>
                  </a:solidFill>
                </a:rPr>
                <a:t>真原型</a:t>
              </a:r>
              <a:r>
                <a:rPr kumimoji="1" lang="en-US" altLang="zh-CN" sz="1400" dirty="0" smtClean="0">
                  <a:solidFill>
                    <a:srgbClr val="FFFFFF"/>
                  </a:solidFill>
                </a:rPr>
                <a:t>·</a:t>
              </a:r>
              <a:r>
                <a:rPr kumimoji="1" lang="zh-CN" altLang="en-US" sz="1400" dirty="0" smtClean="0">
                  <a:solidFill>
                    <a:srgbClr val="FFFFFF"/>
                  </a:solidFill>
                </a:rPr>
                <a:t>纸面原型</a:t>
              </a:r>
              <a:endParaRPr kumimoji="1" lang="en-US" altLang="zh-CN" sz="1400" dirty="0">
                <a:solidFill>
                  <a:srgbClr val="FFFFFF"/>
                </a:solidFill>
              </a:endParaRPr>
            </a:p>
          </p:txBody>
        </p:sp>
      </p:grpSp>
    </p:spTree>
    <p:extLst>
      <p:ext uri="{BB962C8B-B14F-4D97-AF65-F5344CB8AC3E}">
        <p14:creationId xmlns:p14="http://schemas.microsoft.com/office/powerpoint/2010/main" val="3436743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1" y="361566"/>
            <a:ext cx="7929064" cy="4420368"/>
          </a:xfrm>
          <a:prstGeom prst="homePlate">
            <a:avLst>
              <a:gd name="adj" fmla="val 44838"/>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 name="文本框 2"/>
          <p:cNvSpPr txBox="1"/>
          <p:nvPr/>
        </p:nvSpPr>
        <p:spPr>
          <a:xfrm>
            <a:off x="440996" y="584639"/>
            <a:ext cx="1717087" cy="461665"/>
          </a:xfrm>
          <a:prstGeom prst="rect">
            <a:avLst/>
          </a:prstGeom>
          <a:noFill/>
        </p:spPr>
        <p:txBody>
          <a:bodyPr wrap="none" rtlCol="0">
            <a:spAutoFit/>
          </a:bodyPr>
          <a:lstStyle/>
          <a:p>
            <a:r>
              <a:rPr kumimoji="1" lang="en-US" altLang="zh-CN" sz="2400" b="1" dirty="0" smtClean="0">
                <a:solidFill>
                  <a:srgbClr val="FFFFFF"/>
                </a:solidFill>
              </a:rPr>
              <a:t>CONTENTS</a:t>
            </a:r>
            <a:endParaRPr kumimoji="1" lang="zh-CN" altLang="en-US" sz="2400" b="1" dirty="0">
              <a:solidFill>
                <a:srgbClr val="FFFFFF"/>
              </a:solidFill>
            </a:endParaRPr>
          </a:p>
        </p:txBody>
      </p:sp>
      <p:grpSp>
        <p:nvGrpSpPr>
          <p:cNvPr id="12" name="组 11"/>
          <p:cNvGrpSpPr/>
          <p:nvPr/>
        </p:nvGrpSpPr>
        <p:grpSpPr>
          <a:xfrm>
            <a:off x="440997" y="1859676"/>
            <a:ext cx="2404143" cy="332400"/>
            <a:chOff x="440997" y="1292615"/>
            <a:chExt cx="2404143" cy="332400"/>
          </a:xfrm>
        </p:grpSpPr>
        <p:sp>
          <p:nvSpPr>
            <p:cNvPr id="4" name="文本框 3"/>
            <p:cNvSpPr txBox="1"/>
            <p:nvPr/>
          </p:nvSpPr>
          <p:spPr>
            <a:xfrm>
              <a:off x="440997" y="1292616"/>
              <a:ext cx="1781610" cy="332399"/>
            </a:xfrm>
            <a:prstGeom prst="rect">
              <a:avLst/>
            </a:prstGeom>
            <a:noFill/>
          </p:spPr>
          <p:txBody>
            <a:bodyPr wrap="square" rtlCol="0">
              <a:spAutoFit/>
            </a:bodyPr>
            <a:lstStyle/>
            <a:p>
              <a:pPr>
                <a:lnSpc>
                  <a:spcPct val="130000"/>
                </a:lnSpc>
              </a:pPr>
              <a:r>
                <a:rPr kumimoji="1" lang="zh-CN" altLang="en-US" sz="1200" dirty="0" smtClean="0">
                  <a:solidFill>
                    <a:srgbClr val="FFFFFF"/>
                  </a:solidFill>
                </a:rPr>
                <a:t>第一部分</a:t>
              </a:r>
              <a:endParaRPr kumimoji="1" lang="en-US" altLang="zh-CN" sz="1200" dirty="0">
                <a:solidFill>
                  <a:srgbClr val="FFFFFF"/>
                </a:solidFill>
              </a:endParaRPr>
            </a:p>
          </p:txBody>
        </p:sp>
        <p:sp>
          <p:nvSpPr>
            <p:cNvPr id="7" name="矩形 6"/>
            <p:cNvSpPr/>
            <p:nvPr/>
          </p:nvSpPr>
          <p:spPr>
            <a:xfrm>
              <a:off x="2044921" y="1292615"/>
              <a:ext cx="800219" cy="308546"/>
            </a:xfrm>
            <a:prstGeom prst="rect">
              <a:avLst/>
            </a:prstGeom>
          </p:spPr>
          <p:txBody>
            <a:bodyPr wrap="none">
              <a:spAutoFit/>
            </a:bodyPr>
            <a:lstStyle/>
            <a:p>
              <a:pPr lvl="0">
                <a:lnSpc>
                  <a:spcPct val="130000"/>
                </a:lnSpc>
              </a:pPr>
              <a:r>
                <a:rPr kumimoji="1" lang="zh-CN" altLang="en-US" sz="1200" dirty="0" smtClean="0">
                  <a:solidFill>
                    <a:srgbClr val="FFFFFF"/>
                  </a:solidFill>
                </a:rPr>
                <a:t>原型概述</a:t>
              </a:r>
              <a:endParaRPr kumimoji="1" lang="en-US" altLang="zh-CN" sz="1200" dirty="0">
                <a:solidFill>
                  <a:srgbClr val="FFFFFF"/>
                </a:solidFill>
              </a:endParaRPr>
            </a:p>
          </p:txBody>
        </p:sp>
      </p:grpSp>
      <p:grpSp>
        <p:nvGrpSpPr>
          <p:cNvPr id="13" name="组 12"/>
          <p:cNvGrpSpPr/>
          <p:nvPr/>
        </p:nvGrpSpPr>
        <p:grpSpPr>
          <a:xfrm>
            <a:off x="440997" y="2399300"/>
            <a:ext cx="2404143" cy="332399"/>
            <a:chOff x="440997" y="2021259"/>
            <a:chExt cx="2404143" cy="332399"/>
          </a:xfrm>
        </p:grpSpPr>
        <p:sp>
          <p:nvSpPr>
            <p:cNvPr id="5" name="文本框 4"/>
            <p:cNvSpPr txBox="1"/>
            <p:nvPr/>
          </p:nvSpPr>
          <p:spPr>
            <a:xfrm>
              <a:off x="440997" y="2021259"/>
              <a:ext cx="1781610" cy="332399"/>
            </a:xfrm>
            <a:prstGeom prst="rect">
              <a:avLst/>
            </a:prstGeom>
            <a:noFill/>
          </p:spPr>
          <p:txBody>
            <a:bodyPr wrap="square" rtlCol="0">
              <a:spAutoFit/>
            </a:bodyPr>
            <a:lstStyle/>
            <a:p>
              <a:pPr>
                <a:lnSpc>
                  <a:spcPct val="130000"/>
                </a:lnSpc>
              </a:pPr>
              <a:r>
                <a:rPr kumimoji="1" lang="zh-CN" altLang="en-US" sz="1200" dirty="0" smtClean="0">
                  <a:solidFill>
                    <a:srgbClr val="FFFFFF"/>
                  </a:solidFill>
                </a:rPr>
                <a:t>第二部分</a:t>
              </a:r>
              <a:endParaRPr kumimoji="1" lang="en-US" altLang="zh-CN" sz="1200" dirty="0">
                <a:solidFill>
                  <a:srgbClr val="FFFFFF"/>
                </a:solidFill>
              </a:endParaRPr>
            </a:p>
          </p:txBody>
        </p:sp>
        <p:sp>
          <p:nvSpPr>
            <p:cNvPr id="9" name="矩形 8"/>
            <p:cNvSpPr/>
            <p:nvPr/>
          </p:nvSpPr>
          <p:spPr>
            <a:xfrm>
              <a:off x="2044921" y="2021259"/>
              <a:ext cx="800219" cy="308546"/>
            </a:xfrm>
            <a:prstGeom prst="rect">
              <a:avLst/>
            </a:prstGeom>
          </p:spPr>
          <p:txBody>
            <a:bodyPr wrap="none">
              <a:spAutoFit/>
            </a:bodyPr>
            <a:lstStyle/>
            <a:p>
              <a:pPr lvl="0">
                <a:lnSpc>
                  <a:spcPct val="130000"/>
                </a:lnSpc>
              </a:pPr>
              <a:r>
                <a:rPr kumimoji="1" lang="zh-CN" altLang="en-US" sz="1200" dirty="0">
                  <a:solidFill>
                    <a:srgbClr val="FFFFFF"/>
                  </a:solidFill>
                </a:rPr>
                <a:t>设计</a:t>
              </a:r>
              <a:r>
                <a:rPr kumimoji="1" lang="zh-CN" altLang="en-US" sz="1200" dirty="0" smtClean="0">
                  <a:solidFill>
                    <a:srgbClr val="FFFFFF"/>
                  </a:solidFill>
                </a:rPr>
                <a:t>介绍</a:t>
              </a:r>
              <a:endParaRPr kumimoji="1" lang="en-US" altLang="zh-CN" sz="1200" dirty="0">
                <a:solidFill>
                  <a:srgbClr val="FFFFFF"/>
                </a:solidFill>
              </a:endParaRPr>
            </a:p>
          </p:txBody>
        </p:sp>
      </p:grpSp>
      <p:grpSp>
        <p:nvGrpSpPr>
          <p:cNvPr id="14" name="组 13"/>
          <p:cNvGrpSpPr/>
          <p:nvPr/>
        </p:nvGrpSpPr>
        <p:grpSpPr>
          <a:xfrm>
            <a:off x="440997" y="2938923"/>
            <a:ext cx="2404143" cy="332399"/>
            <a:chOff x="440997" y="2749902"/>
            <a:chExt cx="2404143" cy="332399"/>
          </a:xfrm>
        </p:grpSpPr>
        <p:sp>
          <p:nvSpPr>
            <p:cNvPr id="6" name="文本框 5"/>
            <p:cNvSpPr txBox="1"/>
            <p:nvPr/>
          </p:nvSpPr>
          <p:spPr>
            <a:xfrm>
              <a:off x="440997" y="2749902"/>
              <a:ext cx="1781610" cy="332399"/>
            </a:xfrm>
            <a:prstGeom prst="rect">
              <a:avLst/>
            </a:prstGeom>
            <a:noFill/>
          </p:spPr>
          <p:txBody>
            <a:bodyPr wrap="square" rtlCol="0">
              <a:spAutoFit/>
            </a:bodyPr>
            <a:lstStyle/>
            <a:p>
              <a:pPr>
                <a:lnSpc>
                  <a:spcPct val="130000"/>
                </a:lnSpc>
              </a:pPr>
              <a:r>
                <a:rPr kumimoji="1" lang="zh-CN" altLang="en-US" sz="1200" dirty="0" smtClean="0">
                  <a:solidFill>
                    <a:srgbClr val="FFFFFF"/>
                  </a:solidFill>
                </a:rPr>
                <a:t>第三部分</a:t>
              </a:r>
              <a:endParaRPr kumimoji="1" lang="en-US" altLang="zh-CN" sz="1200" dirty="0">
                <a:solidFill>
                  <a:srgbClr val="FFFFFF"/>
                </a:solidFill>
              </a:endParaRPr>
            </a:p>
          </p:txBody>
        </p:sp>
        <p:sp>
          <p:nvSpPr>
            <p:cNvPr id="10" name="矩形 9"/>
            <p:cNvSpPr/>
            <p:nvPr/>
          </p:nvSpPr>
          <p:spPr>
            <a:xfrm>
              <a:off x="2044921" y="2749902"/>
              <a:ext cx="800219" cy="308546"/>
            </a:xfrm>
            <a:prstGeom prst="rect">
              <a:avLst/>
            </a:prstGeom>
          </p:spPr>
          <p:txBody>
            <a:bodyPr wrap="none">
              <a:spAutoFit/>
            </a:bodyPr>
            <a:lstStyle/>
            <a:p>
              <a:pPr lvl="0">
                <a:lnSpc>
                  <a:spcPct val="130000"/>
                </a:lnSpc>
              </a:pPr>
              <a:r>
                <a:rPr kumimoji="1" lang="zh-CN" altLang="en-US" sz="1200" dirty="0">
                  <a:solidFill>
                    <a:srgbClr val="FFFFFF"/>
                  </a:solidFill>
                </a:rPr>
                <a:t>原型</a:t>
              </a:r>
              <a:r>
                <a:rPr kumimoji="1" lang="zh-CN" altLang="en-US" sz="1200" dirty="0" smtClean="0">
                  <a:solidFill>
                    <a:srgbClr val="FFFFFF"/>
                  </a:solidFill>
                </a:rPr>
                <a:t>工具</a:t>
              </a:r>
              <a:endParaRPr kumimoji="1" lang="zh-CN" altLang="en-US" sz="1200" dirty="0">
                <a:solidFill>
                  <a:srgbClr val="FFFFFF"/>
                </a:solidFill>
              </a:endParaRPr>
            </a:p>
          </p:txBody>
        </p:sp>
      </p:grpSp>
      <p:grpSp>
        <p:nvGrpSpPr>
          <p:cNvPr id="15" name="组 14"/>
          <p:cNvGrpSpPr/>
          <p:nvPr/>
        </p:nvGrpSpPr>
        <p:grpSpPr>
          <a:xfrm>
            <a:off x="440997" y="3478546"/>
            <a:ext cx="2397731" cy="332399"/>
            <a:chOff x="440997" y="3478546"/>
            <a:chExt cx="2397731" cy="332399"/>
          </a:xfrm>
        </p:grpSpPr>
        <p:sp>
          <p:nvSpPr>
            <p:cNvPr id="8" name="文本框 7"/>
            <p:cNvSpPr txBox="1"/>
            <p:nvPr/>
          </p:nvSpPr>
          <p:spPr>
            <a:xfrm>
              <a:off x="440997" y="3478546"/>
              <a:ext cx="1781610" cy="332399"/>
            </a:xfrm>
            <a:prstGeom prst="rect">
              <a:avLst/>
            </a:prstGeom>
            <a:noFill/>
          </p:spPr>
          <p:txBody>
            <a:bodyPr wrap="square" rtlCol="0">
              <a:spAutoFit/>
            </a:bodyPr>
            <a:lstStyle/>
            <a:p>
              <a:pPr>
                <a:lnSpc>
                  <a:spcPct val="130000"/>
                </a:lnSpc>
              </a:pPr>
              <a:r>
                <a:rPr kumimoji="1" lang="zh-CN" altLang="en-US" sz="1200" dirty="0" smtClean="0">
                  <a:solidFill>
                    <a:srgbClr val="FFFFFF"/>
                  </a:solidFill>
                </a:rPr>
                <a:t>第四部分</a:t>
              </a:r>
              <a:endParaRPr kumimoji="1" lang="en-US" altLang="zh-CN" sz="1200" dirty="0">
                <a:solidFill>
                  <a:srgbClr val="FFFFFF"/>
                </a:solidFill>
              </a:endParaRPr>
            </a:p>
          </p:txBody>
        </p:sp>
        <p:sp>
          <p:nvSpPr>
            <p:cNvPr id="11" name="矩形 10"/>
            <p:cNvSpPr/>
            <p:nvPr/>
          </p:nvSpPr>
          <p:spPr>
            <a:xfrm>
              <a:off x="2044921" y="3486115"/>
              <a:ext cx="793807" cy="308546"/>
            </a:xfrm>
            <a:prstGeom prst="rect">
              <a:avLst/>
            </a:prstGeom>
          </p:spPr>
          <p:txBody>
            <a:bodyPr wrap="none">
              <a:spAutoFit/>
            </a:bodyPr>
            <a:lstStyle/>
            <a:p>
              <a:pPr lvl="0">
                <a:lnSpc>
                  <a:spcPct val="130000"/>
                </a:lnSpc>
              </a:pPr>
              <a:r>
                <a:rPr kumimoji="1" lang="zh-CN" altLang="en-US" sz="1200" dirty="0" smtClean="0">
                  <a:solidFill>
                    <a:srgbClr val="FFFFFF"/>
                  </a:solidFill>
                </a:rPr>
                <a:t>其他内容</a:t>
              </a:r>
              <a:endParaRPr kumimoji="1" lang="zh-CN" altLang="en-US" sz="1200" dirty="0">
                <a:solidFill>
                  <a:srgbClr val="FFFFFF"/>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举例</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dirty="0" smtClean="0">
                  <a:solidFill>
                    <a:srgbClr val="FFFFFF"/>
                  </a:solidFill>
                </a:rPr>
                <a:t>低</a:t>
              </a:r>
              <a:r>
                <a:rPr kumimoji="1" lang="zh-CN" altLang="en-US" sz="1400" dirty="0">
                  <a:solidFill>
                    <a:srgbClr val="FFFFFF"/>
                  </a:solidFill>
                </a:rPr>
                <a:t>保</a:t>
              </a:r>
              <a:r>
                <a:rPr kumimoji="1" lang="zh-CN" altLang="en-US" sz="1400" dirty="0" smtClean="0">
                  <a:solidFill>
                    <a:srgbClr val="FFFFFF"/>
                  </a:solidFill>
                </a:rPr>
                <a:t>真原型</a:t>
              </a:r>
              <a:r>
                <a:rPr kumimoji="1" lang="en-US" altLang="zh-CN" sz="1400" dirty="0" smtClean="0">
                  <a:solidFill>
                    <a:srgbClr val="FFFFFF"/>
                  </a:solidFill>
                </a:rPr>
                <a:t>·</a:t>
              </a:r>
              <a:r>
                <a:rPr kumimoji="1" lang="zh-CN" altLang="en-US" sz="1400" dirty="0" smtClean="0">
                  <a:solidFill>
                    <a:srgbClr val="FFFFFF"/>
                  </a:solidFill>
                </a:rPr>
                <a:t>纸面原型</a:t>
              </a:r>
              <a:endParaRPr kumimoji="1" lang="en-US" altLang="zh-CN" sz="1400" dirty="0">
                <a:solidFill>
                  <a:srgbClr val="FFFFFF"/>
                </a:solidFill>
              </a:endParaRPr>
            </a:p>
          </p:txBody>
        </p:sp>
      </p:grpSp>
      <p:pic>
        <p:nvPicPr>
          <p:cNvPr id="5" name="图片 4"/>
          <p:cNvPicPr>
            <a:picLocks noChangeAspect="1"/>
          </p:cNvPicPr>
          <p:nvPr/>
        </p:nvPicPr>
        <p:blipFill>
          <a:blip r:embed="rId3"/>
          <a:stretch>
            <a:fillRect/>
          </a:stretch>
        </p:blipFill>
        <p:spPr>
          <a:xfrm>
            <a:off x="501333" y="2908052"/>
            <a:ext cx="3887173" cy="1838269"/>
          </a:xfrm>
          <a:prstGeom prst="rect">
            <a:avLst/>
          </a:prstGeom>
        </p:spPr>
      </p:pic>
      <p:pic>
        <p:nvPicPr>
          <p:cNvPr id="9" name="图片 8"/>
          <p:cNvPicPr>
            <a:picLocks noChangeAspect="1"/>
          </p:cNvPicPr>
          <p:nvPr/>
        </p:nvPicPr>
        <p:blipFill>
          <a:blip r:embed="rId4"/>
          <a:stretch>
            <a:fillRect/>
          </a:stretch>
        </p:blipFill>
        <p:spPr>
          <a:xfrm>
            <a:off x="4692139" y="2289351"/>
            <a:ext cx="4130513" cy="2706198"/>
          </a:xfrm>
          <a:prstGeom prst="rect">
            <a:avLst/>
          </a:prstGeom>
        </p:spPr>
      </p:pic>
      <p:sp>
        <p:nvSpPr>
          <p:cNvPr id="10" name="矩形 9"/>
          <p:cNvSpPr/>
          <p:nvPr/>
        </p:nvSpPr>
        <p:spPr>
          <a:xfrm>
            <a:off x="2026762" y="4834193"/>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[4]</a:t>
            </a:r>
            <a:endParaRPr kumimoji="1" lang="en-US" altLang="zh-CN" sz="800" dirty="0" smtClean="0">
              <a:solidFill>
                <a:srgbClr val="404040"/>
              </a:solidFill>
            </a:endParaRPr>
          </a:p>
        </p:txBody>
      </p:sp>
      <p:sp>
        <p:nvSpPr>
          <p:cNvPr id="11" name="矩形 10"/>
          <p:cNvSpPr/>
          <p:nvPr/>
        </p:nvSpPr>
        <p:spPr>
          <a:xfrm>
            <a:off x="6557603" y="4950091"/>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[4]</a:t>
            </a:r>
            <a:endParaRPr kumimoji="1" lang="en-US" altLang="zh-CN" sz="800" dirty="0" smtClean="0">
              <a:solidFill>
                <a:srgbClr val="404040"/>
              </a:solidFill>
            </a:endParaRPr>
          </a:p>
        </p:txBody>
      </p:sp>
    </p:spTree>
    <p:extLst>
      <p:ext uri="{BB962C8B-B14F-4D97-AF65-F5344CB8AC3E}">
        <p14:creationId xmlns:p14="http://schemas.microsoft.com/office/powerpoint/2010/main" val="1577110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简述</a:t>
            </a:r>
          </a:p>
        </p:txBody>
      </p:sp>
      <p:sp>
        <p:nvSpPr>
          <p:cNvPr id="4" name="矩形 3"/>
          <p:cNvSpPr/>
          <p:nvPr/>
        </p:nvSpPr>
        <p:spPr>
          <a:xfrm>
            <a:off x="513888" y="2722625"/>
            <a:ext cx="6387495" cy="1244636"/>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线框图则已经非常接近最终的视觉</a:t>
            </a:r>
            <a:r>
              <a:rPr lang="zh-CN" altLang="en-US" sz="1200" dirty="0" smtClean="0">
                <a:solidFill>
                  <a:srgbClr val="242424"/>
                </a:solidFill>
                <a:latin typeface="+mn-ea"/>
              </a:rPr>
              <a:t>稿（即高保真）了</a:t>
            </a:r>
            <a:r>
              <a:rPr lang="zh-CN" altLang="en-US" sz="1200" dirty="0">
                <a:solidFill>
                  <a:srgbClr val="242424"/>
                </a:solidFill>
                <a:latin typeface="+mn-ea"/>
              </a:rPr>
              <a:t>。但相比视觉，线框图允许忽视美感，只注重功能和信息的呈现。而如果绘制人员拥有基础的设计能力，那么他很可能会在这步就重视页面的布局和版式</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[4]</a:t>
            </a:r>
            <a:endParaRPr lang="zh-CN" altLang="en-US"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dirty="0" smtClean="0">
                  <a:solidFill>
                    <a:srgbClr val="FFFFFF"/>
                  </a:solidFill>
                </a:rPr>
                <a:t>低</a:t>
              </a:r>
              <a:r>
                <a:rPr kumimoji="1" lang="zh-CN" altLang="en-US" sz="1400" dirty="0">
                  <a:solidFill>
                    <a:srgbClr val="FFFFFF"/>
                  </a:solidFill>
                </a:rPr>
                <a:t>保</a:t>
              </a:r>
              <a:r>
                <a:rPr kumimoji="1" lang="zh-CN" altLang="en-US" sz="1400" dirty="0" smtClean="0">
                  <a:solidFill>
                    <a:srgbClr val="FFFFFF"/>
                  </a:solidFill>
                </a:rPr>
                <a:t>真原型</a:t>
              </a:r>
              <a:r>
                <a:rPr kumimoji="1" lang="en-US" altLang="zh-CN" sz="1400" dirty="0" smtClean="0">
                  <a:solidFill>
                    <a:srgbClr val="FFFFFF"/>
                  </a:solidFill>
                </a:rPr>
                <a:t>·</a:t>
              </a:r>
              <a:r>
                <a:rPr kumimoji="1" lang="zh-CN" altLang="en-US" sz="1400" dirty="0" smtClean="0">
                  <a:solidFill>
                    <a:srgbClr val="FFFFFF"/>
                  </a:solidFill>
                </a:rPr>
                <a:t>线框图</a:t>
              </a:r>
              <a:endParaRPr kumimoji="1" lang="en-US" altLang="zh-CN" sz="1400" dirty="0">
                <a:solidFill>
                  <a:srgbClr val="FFFFFF"/>
                </a:solidFill>
              </a:endParaRPr>
            </a:p>
          </p:txBody>
        </p:sp>
      </p:grpSp>
    </p:spTree>
    <p:extLst>
      <p:ext uri="{BB962C8B-B14F-4D97-AF65-F5344CB8AC3E}">
        <p14:creationId xmlns:p14="http://schemas.microsoft.com/office/powerpoint/2010/main" val="3967653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举例</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dirty="0" smtClean="0">
                  <a:solidFill>
                    <a:srgbClr val="FFFFFF"/>
                  </a:solidFill>
                </a:rPr>
                <a:t>低</a:t>
              </a:r>
              <a:r>
                <a:rPr kumimoji="1" lang="zh-CN" altLang="en-US" sz="1400" dirty="0">
                  <a:solidFill>
                    <a:srgbClr val="FFFFFF"/>
                  </a:solidFill>
                </a:rPr>
                <a:t>保</a:t>
              </a:r>
              <a:r>
                <a:rPr kumimoji="1" lang="zh-CN" altLang="en-US" sz="1400" dirty="0" smtClean="0">
                  <a:solidFill>
                    <a:srgbClr val="FFFFFF"/>
                  </a:solidFill>
                </a:rPr>
                <a:t>真原型</a:t>
              </a:r>
              <a:r>
                <a:rPr kumimoji="1" lang="en-US" altLang="zh-CN" sz="1400" dirty="0" smtClean="0">
                  <a:solidFill>
                    <a:srgbClr val="FFFFFF"/>
                  </a:solidFill>
                </a:rPr>
                <a:t>·</a:t>
              </a:r>
              <a:r>
                <a:rPr kumimoji="1" lang="zh-CN" altLang="en-US" sz="1400" dirty="0" smtClean="0">
                  <a:solidFill>
                    <a:srgbClr val="FFFFFF"/>
                  </a:solidFill>
                </a:rPr>
                <a:t>线框图</a:t>
              </a:r>
              <a:endParaRPr kumimoji="1" lang="en-US" altLang="zh-CN" sz="1400" dirty="0">
                <a:solidFill>
                  <a:srgbClr val="FFFFFF"/>
                </a:solidFill>
              </a:endParaRPr>
            </a:p>
          </p:txBody>
        </p:sp>
      </p:grpSp>
      <p:pic>
        <p:nvPicPr>
          <p:cNvPr id="4" name="图片 3"/>
          <p:cNvPicPr>
            <a:picLocks noChangeAspect="1"/>
          </p:cNvPicPr>
          <p:nvPr/>
        </p:nvPicPr>
        <p:blipFill>
          <a:blip r:embed="rId3"/>
          <a:stretch>
            <a:fillRect/>
          </a:stretch>
        </p:blipFill>
        <p:spPr>
          <a:xfrm>
            <a:off x="1788752" y="2242672"/>
            <a:ext cx="2591633" cy="2819090"/>
          </a:xfrm>
          <a:prstGeom prst="rect">
            <a:avLst/>
          </a:prstGeom>
        </p:spPr>
      </p:pic>
      <p:pic>
        <p:nvPicPr>
          <p:cNvPr id="10" name="图片 9"/>
          <p:cNvPicPr>
            <a:picLocks noChangeAspect="1"/>
          </p:cNvPicPr>
          <p:nvPr/>
        </p:nvPicPr>
        <p:blipFill>
          <a:blip r:embed="rId4"/>
          <a:stretch>
            <a:fillRect/>
          </a:stretch>
        </p:blipFill>
        <p:spPr>
          <a:xfrm>
            <a:off x="5172701" y="2264437"/>
            <a:ext cx="3652036" cy="2759167"/>
          </a:xfrm>
          <a:prstGeom prst="rect">
            <a:avLst/>
          </a:prstGeom>
        </p:spPr>
      </p:pic>
      <p:sp>
        <p:nvSpPr>
          <p:cNvPr id="9" name="矩形 8"/>
          <p:cNvSpPr/>
          <p:nvPr/>
        </p:nvSpPr>
        <p:spPr>
          <a:xfrm>
            <a:off x="3468673" y="4771227"/>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[4]</a:t>
            </a:r>
            <a:endParaRPr kumimoji="1" lang="en-US" altLang="zh-CN" sz="800" dirty="0" smtClean="0">
              <a:solidFill>
                <a:srgbClr val="404040"/>
              </a:solidFill>
            </a:endParaRPr>
          </a:p>
        </p:txBody>
      </p:sp>
      <p:sp>
        <p:nvSpPr>
          <p:cNvPr id="11" name="矩形 10"/>
          <p:cNvSpPr/>
          <p:nvPr/>
        </p:nvSpPr>
        <p:spPr>
          <a:xfrm>
            <a:off x="7473115" y="4834193"/>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[4]</a:t>
            </a:r>
            <a:endParaRPr kumimoji="1" lang="en-US" altLang="zh-CN" sz="800" dirty="0" smtClean="0">
              <a:solidFill>
                <a:srgbClr val="404040"/>
              </a:solidFill>
            </a:endParaRPr>
          </a:p>
        </p:txBody>
      </p:sp>
    </p:spTree>
    <p:extLst>
      <p:ext uri="{BB962C8B-B14F-4D97-AF65-F5344CB8AC3E}">
        <p14:creationId xmlns:p14="http://schemas.microsoft.com/office/powerpoint/2010/main" val="4281017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简述</a:t>
            </a:r>
          </a:p>
        </p:txBody>
      </p:sp>
      <p:sp>
        <p:nvSpPr>
          <p:cNvPr id="4" name="矩形 3"/>
          <p:cNvSpPr/>
          <p:nvPr/>
        </p:nvSpPr>
        <p:spPr>
          <a:xfrm>
            <a:off x="513888" y="2722625"/>
            <a:ext cx="6387495" cy="1277273"/>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可交互原型就是可让人进行互动操作的原型。一般还是先绘制静态页面，然后添加各种操作效果，最基础的比如滑动、跳转页面等。当我们做原型测试时，可交互原型是最好的选择</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[4]</a:t>
            </a:r>
            <a:endParaRPr lang="zh-CN" altLang="en-US"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dirty="0" smtClean="0">
                  <a:solidFill>
                    <a:srgbClr val="FFFFFF"/>
                  </a:solidFill>
                </a:rPr>
                <a:t>低</a:t>
              </a:r>
              <a:r>
                <a:rPr kumimoji="1" lang="zh-CN" altLang="en-US" sz="1400" dirty="0">
                  <a:solidFill>
                    <a:srgbClr val="FFFFFF"/>
                  </a:solidFill>
                </a:rPr>
                <a:t>保</a:t>
              </a:r>
              <a:r>
                <a:rPr kumimoji="1" lang="zh-CN" altLang="en-US" sz="1400" dirty="0" smtClean="0">
                  <a:solidFill>
                    <a:srgbClr val="FFFFFF"/>
                  </a:solidFill>
                </a:rPr>
                <a:t>真原型</a:t>
              </a:r>
              <a:r>
                <a:rPr kumimoji="1" lang="en-US" altLang="zh-CN" sz="1400" dirty="0" smtClean="0">
                  <a:solidFill>
                    <a:srgbClr val="FFFFFF"/>
                  </a:solidFill>
                </a:rPr>
                <a:t>·</a:t>
              </a:r>
              <a:r>
                <a:rPr kumimoji="1" lang="zh-CN" altLang="en-US" sz="1400" dirty="0" smtClean="0">
                  <a:solidFill>
                    <a:srgbClr val="FFFFFF"/>
                  </a:solidFill>
                </a:rPr>
                <a:t>可交互原型</a:t>
              </a:r>
              <a:endParaRPr kumimoji="1" lang="en-US" altLang="zh-CN" sz="1400" dirty="0">
                <a:solidFill>
                  <a:srgbClr val="FFFFFF"/>
                </a:solidFill>
              </a:endParaRPr>
            </a:p>
          </p:txBody>
        </p:sp>
      </p:grpSp>
    </p:spTree>
    <p:extLst>
      <p:ext uri="{BB962C8B-B14F-4D97-AF65-F5344CB8AC3E}">
        <p14:creationId xmlns:p14="http://schemas.microsoft.com/office/powerpoint/2010/main" val="148328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举例</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dirty="0" smtClean="0">
                  <a:solidFill>
                    <a:srgbClr val="FFFFFF"/>
                  </a:solidFill>
                </a:rPr>
                <a:t>低</a:t>
              </a:r>
              <a:r>
                <a:rPr kumimoji="1" lang="zh-CN" altLang="en-US" sz="1400" dirty="0">
                  <a:solidFill>
                    <a:srgbClr val="FFFFFF"/>
                  </a:solidFill>
                </a:rPr>
                <a:t>保</a:t>
              </a:r>
              <a:r>
                <a:rPr kumimoji="1" lang="zh-CN" altLang="en-US" sz="1400" dirty="0" smtClean="0">
                  <a:solidFill>
                    <a:srgbClr val="FFFFFF"/>
                  </a:solidFill>
                </a:rPr>
                <a:t>真原型</a:t>
              </a:r>
              <a:r>
                <a:rPr kumimoji="1" lang="en-US" altLang="zh-CN" sz="1400" dirty="0" smtClean="0">
                  <a:solidFill>
                    <a:srgbClr val="FFFFFF"/>
                  </a:solidFill>
                </a:rPr>
                <a:t>·</a:t>
              </a:r>
              <a:r>
                <a:rPr kumimoji="1" lang="zh-CN" altLang="en-US" sz="1400" dirty="0" smtClean="0">
                  <a:solidFill>
                    <a:srgbClr val="FFFFFF"/>
                  </a:solidFill>
                </a:rPr>
                <a:t>可交互原型</a:t>
              </a:r>
              <a:endParaRPr kumimoji="1" lang="en-US" altLang="zh-CN" sz="1400" dirty="0">
                <a:solidFill>
                  <a:srgbClr val="FFFFFF"/>
                </a:solidFill>
              </a:endParaRPr>
            </a:p>
          </p:txBody>
        </p:sp>
      </p:grpSp>
      <p:sp>
        <p:nvSpPr>
          <p:cNvPr id="10" name="矩形 9"/>
          <p:cNvSpPr/>
          <p:nvPr/>
        </p:nvSpPr>
        <p:spPr>
          <a:xfrm>
            <a:off x="2890039" y="4743965"/>
            <a:ext cx="2368419" cy="372410"/>
          </a:xfrm>
          <a:prstGeom prst="rect">
            <a:avLst/>
          </a:prstGeom>
        </p:spPr>
        <p:txBody>
          <a:bodyPr wrap="square">
            <a:spAutoFit/>
          </a:bodyPr>
          <a:lstStyle/>
          <a:p>
            <a:pPr>
              <a:lnSpc>
                <a:spcPct val="130000"/>
              </a:lnSpc>
            </a:pPr>
            <a:r>
              <a:rPr kumimoji="1" lang="en-US" altLang="zh-CN" sz="1400" dirty="0" smtClean="0">
                <a:solidFill>
                  <a:srgbClr val="404040"/>
                </a:solidFill>
              </a:rPr>
              <a:t>APP</a:t>
            </a:r>
            <a:r>
              <a:rPr kumimoji="1" lang="zh-CN" altLang="en-US" sz="1400" dirty="0" smtClean="0">
                <a:solidFill>
                  <a:srgbClr val="404040"/>
                </a:solidFill>
              </a:rPr>
              <a:t>运行界面</a:t>
            </a:r>
            <a:endParaRPr kumimoji="1" lang="en-US" altLang="zh-CN" sz="1400" dirty="0" smtClean="0">
              <a:solidFill>
                <a:srgbClr val="404040"/>
              </a:solidFill>
            </a:endParaRPr>
          </a:p>
        </p:txBody>
      </p:sp>
      <p:pic>
        <p:nvPicPr>
          <p:cNvPr id="9" name="图片 8"/>
          <p:cNvPicPr>
            <a:picLocks noChangeAspect="1"/>
          </p:cNvPicPr>
          <p:nvPr/>
        </p:nvPicPr>
        <p:blipFill>
          <a:blip r:embed="rId3"/>
          <a:stretch>
            <a:fillRect/>
          </a:stretch>
        </p:blipFill>
        <p:spPr>
          <a:xfrm>
            <a:off x="1674452" y="2355437"/>
            <a:ext cx="3684122" cy="2389236"/>
          </a:xfrm>
          <a:prstGeom prst="rect">
            <a:avLst/>
          </a:prstGeom>
        </p:spPr>
      </p:pic>
      <p:sp>
        <p:nvSpPr>
          <p:cNvPr id="11" name="矩形 10"/>
          <p:cNvSpPr/>
          <p:nvPr/>
        </p:nvSpPr>
        <p:spPr>
          <a:xfrm>
            <a:off x="4663170" y="4494185"/>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[4]</a:t>
            </a:r>
            <a:endParaRPr kumimoji="1" lang="en-US" altLang="zh-CN" sz="800" dirty="0" smtClean="0">
              <a:solidFill>
                <a:srgbClr val="404040"/>
              </a:solidFill>
            </a:endParaRPr>
          </a:p>
        </p:txBody>
      </p:sp>
    </p:spTree>
    <p:extLst>
      <p:ext uri="{BB962C8B-B14F-4D97-AF65-F5344CB8AC3E}">
        <p14:creationId xmlns:p14="http://schemas.microsoft.com/office/powerpoint/2010/main" val="2701037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如何制作？</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a:solidFill>
                    <a:srgbClr val="FFFFFF"/>
                  </a:solidFill>
                </a:rPr>
                <a:t>低保</a:t>
              </a:r>
              <a:r>
                <a:rPr kumimoji="1" lang="zh-CN" altLang="en-US" sz="1400" dirty="0" smtClean="0">
                  <a:solidFill>
                    <a:srgbClr val="FFFFFF"/>
                  </a:solidFill>
                </a:rPr>
                <a:t>真原型</a:t>
              </a:r>
              <a:endParaRPr kumimoji="1" lang="en-US" altLang="zh-CN" sz="1400" dirty="0">
                <a:solidFill>
                  <a:srgbClr val="FFFFFF"/>
                </a:solidFill>
              </a:endParaRPr>
            </a:p>
          </p:txBody>
        </p:sp>
      </p:grpSp>
      <p:pic>
        <p:nvPicPr>
          <p:cNvPr id="9" name="图片 8"/>
          <p:cNvPicPr>
            <a:picLocks noChangeAspect="1"/>
          </p:cNvPicPr>
          <p:nvPr/>
        </p:nvPicPr>
        <p:blipFill>
          <a:blip r:embed="rId3"/>
          <a:stretch>
            <a:fillRect/>
          </a:stretch>
        </p:blipFill>
        <p:spPr>
          <a:xfrm>
            <a:off x="2444920" y="2205877"/>
            <a:ext cx="5797005" cy="2937623"/>
          </a:xfrm>
          <a:prstGeom prst="rect">
            <a:avLst/>
          </a:prstGeom>
        </p:spPr>
      </p:pic>
      <p:sp>
        <p:nvSpPr>
          <p:cNvPr id="10" name="矩形 9"/>
          <p:cNvSpPr/>
          <p:nvPr/>
        </p:nvSpPr>
        <p:spPr>
          <a:xfrm>
            <a:off x="8241925" y="4893638"/>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[2]</a:t>
            </a:r>
            <a:endParaRPr kumimoji="1" lang="en-US" altLang="zh-CN" sz="800" dirty="0" smtClean="0">
              <a:solidFill>
                <a:srgbClr val="404040"/>
              </a:solidFill>
            </a:endParaRPr>
          </a:p>
        </p:txBody>
      </p:sp>
    </p:spTree>
    <p:extLst>
      <p:ext uri="{BB962C8B-B14F-4D97-AF65-F5344CB8AC3E}">
        <p14:creationId xmlns:p14="http://schemas.microsoft.com/office/powerpoint/2010/main" val="1084163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简述</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1277273"/>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几乎完全按照实物来制作的</a:t>
            </a:r>
            <a:r>
              <a:rPr lang="zh-CN" altLang="en-US" sz="1200" dirty="0" smtClean="0">
                <a:solidFill>
                  <a:srgbClr val="242424"/>
                </a:solidFill>
                <a:latin typeface="+mn-ea"/>
              </a:rPr>
              <a:t>原型，</a:t>
            </a:r>
            <a:r>
              <a:rPr lang="zh-CN" altLang="en-US" sz="1200" dirty="0">
                <a:solidFill>
                  <a:srgbClr val="242424"/>
                </a:solidFill>
                <a:latin typeface="+mn-ea"/>
              </a:rPr>
              <a:t>原型中甚至包含产品的细节、真实的交互、</a:t>
            </a:r>
            <a:r>
              <a:rPr lang="en-US" altLang="zh-CN" sz="1200" dirty="0">
                <a:solidFill>
                  <a:srgbClr val="242424"/>
                </a:solidFill>
                <a:latin typeface="+mn-ea"/>
              </a:rPr>
              <a:t>UI</a:t>
            </a:r>
            <a:r>
              <a:rPr lang="zh-CN" altLang="en-US" sz="1200" dirty="0">
                <a:solidFill>
                  <a:srgbClr val="242424"/>
                </a:solidFill>
                <a:latin typeface="+mn-ea"/>
              </a:rPr>
              <a:t>等等</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高保真原型是与最终装到手机上的效果相同的原型，通常我们也叫做视觉稿</a:t>
            </a:r>
            <a:r>
              <a:rPr lang="zh-CN" altLang="en-US" sz="1200" dirty="0" smtClean="0">
                <a:solidFill>
                  <a:srgbClr val="242424"/>
                </a:solidFill>
                <a:latin typeface="+mn-ea"/>
              </a:rPr>
              <a:t>。</a:t>
            </a:r>
            <a:r>
              <a:rPr lang="en-US" altLang="zh-CN" sz="1200" dirty="0" smtClean="0">
                <a:solidFill>
                  <a:srgbClr val="242424"/>
                </a:solidFill>
                <a:latin typeface="+mn-ea"/>
              </a:rPr>
              <a:t>[11]</a:t>
            </a:r>
            <a:endParaRPr lang="zh-CN" altLang="en-US"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高保真原型</a:t>
              </a:r>
              <a:endParaRPr kumimoji="1" lang="en-US" altLang="zh-CN" sz="1400" dirty="0">
                <a:solidFill>
                  <a:srgbClr val="FFFFFF"/>
                </a:solidFill>
              </a:endParaRPr>
            </a:p>
          </p:txBody>
        </p:sp>
      </p:grpSp>
    </p:spTree>
    <p:extLst>
      <p:ext uri="{BB962C8B-B14F-4D97-AF65-F5344CB8AC3E}">
        <p14:creationId xmlns:p14="http://schemas.microsoft.com/office/powerpoint/2010/main" val="228728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适用场景</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1431161"/>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不干扰设计师的前提下，想要尽量接近产品最终效果</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涉及会议演示</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做好方案对</a:t>
            </a:r>
            <a:r>
              <a:rPr lang="en-US" altLang="zh-CN" sz="1200" dirty="0">
                <a:solidFill>
                  <a:srgbClr val="242424"/>
                </a:solidFill>
                <a:latin typeface="+mn-ea"/>
              </a:rPr>
              <a:t>B/C</a:t>
            </a:r>
            <a:r>
              <a:rPr lang="zh-CN" altLang="en-US" sz="1200" dirty="0">
                <a:solidFill>
                  <a:srgbClr val="242424"/>
                </a:solidFill>
                <a:latin typeface="+mn-ea"/>
              </a:rPr>
              <a:t>端用户直接展示，越保真效果越好</a:t>
            </a:r>
            <a:r>
              <a:rPr lang="zh-CN" altLang="en-US" sz="1200" dirty="0" smtClean="0">
                <a:solidFill>
                  <a:srgbClr val="242424"/>
                </a:solidFill>
                <a:latin typeface="+mn-ea"/>
              </a:rPr>
              <a:t>。</a:t>
            </a:r>
            <a:endParaRPr lang="en-US" altLang="zh-CN" sz="1200" dirty="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[6][11]</a:t>
            </a:r>
            <a:endParaRPr lang="zh-CN" altLang="en-US"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高保真原型</a:t>
              </a:r>
              <a:endParaRPr kumimoji="1" lang="en-US" altLang="zh-CN" sz="1400" dirty="0">
                <a:solidFill>
                  <a:srgbClr val="FFFFFF"/>
                </a:solidFill>
              </a:endParaRPr>
            </a:p>
          </p:txBody>
        </p:sp>
      </p:grpSp>
    </p:spTree>
    <p:extLst>
      <p:ext uri="{BB962C8B-B14F-4D97-AF65-F5344CB8AC3E}">
        <p14:creationId xmlns:p14="http://schemas.microsoft.com/office/powerpoint/2010/main" val="425092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非适用场景</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1077218"/>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产品流程还在探索</a:t>
            </a:r>
            <a:r>
              <a:rPr lang="zh-CN" altLang="en-US" sz="1200" dirty="0" smtClean="0">
                <a:solidFill>
                  <a:srgbClr val="242424"/>
                </a:solidFill>
                <a:latin typeface="+mn-ea"/>
              </a:rPr>
              <a:t>期。</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进度</a:t>
            </a:r>
            <a:r>
              <a:rPr lang="zh-CN" altLang="en-US" sz="1200" dirty="0" smtClean="0">
                <a:solidFill>
                  <a:srgbClr val="242424"/>
                </a:solidFill>
                <a:latin typeface="+mn-ea"/>
              </a:rPr>
              <a:t>要求紧张</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[6][11]</a:t>
            </a:r>
            <a:endParaRPr lang="en-US" altLang="zh-CN" sz="1200" dirty="0" smtClean="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高保真原型</a:t>
              </a:r>
              <a:endParaRPr kumimoji="1" lang="en-US" altLang="zh-CN" sz="1400" dirty="0">
                <a:solidFill>
                  <a:srgbClr val="FFFFFF"/>
                </a:solidFill>
              </a:endParaRPr>
            </a:p>
          </p:txBody>
        </p:sp>
      </p:grpSp>
    </p:spTree>
    <p:extLst>
      <p:ext uri="{BB962C8B-B14F-4D97-AF65-F5344CB8AC3E}">
        <p14:creationId xmlns:p14="http://schemas.microsoft.com/office/powerpoint/2010/main" val="1805848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缺点</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1354217"/>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高保真</a:t>
            </a:r>
            <a:r>
              <a:rPr lang="zh-CN" altLang="en-US" sz="1200" dirty="0" smtClean="0">
                <a:solidFill>
                  <a:srgbClr val="242424"/>
                </a:solidFill>
                <a:latin typeface="+mn-ea"/>
              </a:rPr>
              <a:t>原型要</a:t>
            </a:r>
            <a:r>
              <a:rPr lang="zh-CN" altLang="en-US" sz="1200" dirty="0">
                <a:solidFill>
                  <a:srgbClr val="242424"/>
                </a:solidFill>
                <a:latin typeface="+mn-ea"/>
              </a:rPr>
              <a:t>花更多的时间来</a:t>
            </a:r>
            <a:r>
              <a:rPr lang="zh-CN" altLang="en-US" sz="1200" dirty="0" smtClean="0">
                <a:solidFill>
                  <a:srgbClr val="242424"/>
                </a:solidFill>
                <a:latin typeface="+mn-ea"/>
              </a:rPr>
              <a:t>设计。</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高保真原型会引导人们从视觉和体验上去思考，不利于产品功能的讨论。如果把控不好，容易引出一些对细节的讨论</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[6][11]</a:t>
            </a:r>
            <a:endParaRPr lang="en-US" altLang="zh-CN" sz="1200" dirty="0" smtClean="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高保真原型</a:t>
              </a:r>
              <a:endParaRPr kumimoji="1" lang="en-US" altLang="zh-CN" sz="1400" dirty="0">
                <a:solidFill>
                  <a:srgbClr val="FFFFFF"/>
                </a:solidFill>
              </a:endParaRPr>
            </a:p>
          </p:txBody>
        </p:sp>
      </p:grpSp>
    </p:spTree>
    <p:extLst>
      <p:ext uri="{BB962C8B-B14F-4D97-AF65-F5344CB8AC3E}">
        <p14:creationId xmlns:p14="http://schemas.microsoft.com/office/powerpoint/2010/main" val="1167435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2" y="0"/>
            <a:ext cx="9144001" cy="5143500"/>
          </a:xfrm>
          <a:prstGeom prst="homePlate">
            <a:avLst>
              <a:gd name="adj" fmla="val 0"/>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3" name="矩形 2"/>
          <p:cNvSpPr/>
          <p:nvPr/>
        </p:nvSpPr>
        <p:spPr>
          <a:xfrm>
            <a:off x="4284909" y="1242918"/>
            <a:ext cx="866944" cy="830997"/>
          </a:xfrm>
          <a:prstGeom prst="rect">
            <a:avLst/>
          </a:prstGeom>
        </p:spPr>
        <p:txBody>
          <a:bodyPr wrap="none">
            <a:spAutoFit/>
          </a:bodyPr>
          <a:lstStyle/>
          <a:p>
            <a:pPr algn="ctr"/>
            <a:r>
              <a:rPr lang="en-US" altLang="zh-CN" sz="4800" b="1" dirty="0" smtClean="0">
                <a:solidFill>
                  <a:schemeClr val="bg1"/>
                </a:solidFill>
              </a:rPr>
              <a:t>01</a:t>
            </a:r>
            <a:endParaRPr lang="zh-CN" altLang="en-US" sz="4800" b="1" dirty="0">
              <a:solidFill>
                <a:schemeClr val="bg1"/>
              </a:solidFill>
            </a:endParaRPr>
          </a:p>
        </p:txBody>
      </p:sp>
      <p:sp>
        <p:nvSpPr>
          <p:cNvPr id="4" name="矩形 3"/>
          <p:cNvSpPr/>
          <p:nvPr/>
        </p:nvSpPr>
        <p:spPr>
          <a:xfrm>
            <a:off x="4026525" y="2079933"/>
            <a:ext cx="1383712" cy="400110"/>
          </a:xfrm>
          <a:prstGeom prst="rect">
            <a:avLst/>
          </a:prstGeom>
        </p:spPr>
        <p:txBody>
          <a:bodyPr wrap="none">
            <a:spAutoFit/>
          </a:bodyPr>
          <a:lstStyle/>
          <a:p>
            <a:pPr algn="ctr"/>
            <a:r>
              <a:rPr lang="en-US" altLang="zh-CN" sz="2000" b="1" dirty="0" smtClean="0">
                <a:solidFill>
                  <a:schemeClr val="bg1"/>
                </a:solidFill>
              </a:rPr>
              <a:t>PART</a:t>
            </a:r>
            <a:r>
              <a:rPr lang="zh-CN" altLang="en-US" sz="2000" b="1" dirty="0" smtClean="0">
                <a:solidFill>
                  <a:schemeClr val="bg1"/>
                </a:solidFill>
              </a:rPr>
              <a:t> </a:t>
            </a:r>
            <a:r>
              <a:rPr lang="en-US" altLang="zh-CN" sz="2000" b="1" dirty="0" smtClean="0">
                <a:solidFill>
                  <a:schemeClr val="bg1"/>
                </a:solidFill>
              </a:rPr>
              <a:t>ONE</a:t>
            </a:r>
            <a:endParaRPr lang="zh-CN" altLang="en-US" sz="2000" dirty="0">
              <a:solidFill>
                <a:schemeClr val="bg1"/>
              </a:solidFill>
            </a:endParaRPr>
          </a:p>
        </p:txBody>
      </p:sp>
      <p:sp>
        <p:nvSpPr>
          <p:cNvPr id="5" name="矩形 4"/>
          <p:cNvSpPr/>
          <p:nvPr/>
        </p:nvSpPr>
        <p:spPr>
          <a:xfrm>
            <a:off x="4026530" y="2457623"/>
            <a:ext cx="1415772" cy="461665"/>
          </a:xfrm>
          <a:prstGeom prst="rect">
            <a:avLst/>
          </a:prstGeom>
        </p:spPr>
        <p:txBody>
          <a:bodyPr wrap="none">
            <a:spAutoFit/>
          </a:bodyPr>
          <a:lstStyle/>
          <a:p>
            <a:pPr algn="ctr"/>
            <a:r>
              <a:rPr lang="zh-CN" altLang="en-US" sz="2400" dirty="0" smtClean="0">
                <a:solidFill>
                  <a:schemeClr val="bg1"/>
                </a:solidFill>
              </a:rPr>
              <a:t>原型概述</a:t>
            </a:r>
            <a:endParaRPr lang="zh-CN" altLang="en-US" sz="24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评估标准</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2139047"/>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完整性</a:t>
            </a:r>
            <a:r>
              <a:rPr lang="zh-CN" altLang="en-US" sz="1200" dirty="0" smtClean="0">
                <a:solidFill>
                  <a:srgbClr val="242424"/>
                </a:solidFill>
                <a:latin typeface="+mn-ea"/>
              </a:rPr>
              <a:t>：业务</a:t>
            </a:r>
            <a:r>
              <a:rPr lang="zh-CN" altLang="en-US" sz="1200" dirty="0">
                <a:solidFill>
                  <a:srgbClr val="242424"/>
                </a:solidFill>
                <a:latin typeface="+mn-ea"/>
              </a:rPr>
              <a:t>和</a:t>
            </a:r>
            <a:r>
              <a:rPr lang="zh-CN" altLang="en-US" sz="1200" dirty="0" smtClean="0">
                <a:solidFill>
                  <a:srgbClr val="242424"/>
                </a:solidFill>
                <a:latin typeface="+mn-ea"/>
              </a:rPr>
              <a:t>功能。</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准确性：数据量，文案</a:t>
            </a:r>
            <a:r>
              <a:rPr lang="zh-CN" altLang="en-US" sz="1200" dirty="0" smtClean="0">
                <a:solidFill>
                  <a:srgbClr val="242424"/>
                </a:solidFill>
                <a:latin typeface="+mn-ea"/>
              </a:rPr>
              <a:t>描述。</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操作：原型的跳转和</a:t>
            </a:r>
            <a:r>
              <a:rPr lang="zh-CN" altLang="en-US" sz="1200" dirty="0" smtClean="0">
                <a:solidFill>
                  <a:srgbClr val="242424"/>
                </a:solidFill>
                <a:latin typeface="+mn-ea"/>
              </a:rPr>
              <a:t>亮点。</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易用性：看起来清晰，操作的链条</a:t>
            </a:r>
            <a:r>
              <a:rPr lang="zh-CN" altLang="en-US" sz="1200" dirty="0" smtClean="0">
                <a:solidFill>
                  <a:srgbClr val="242424"/>
                </a:solidFill>
                <a:latin typeface="+mn-ea"/>
              </a:rPr>
              <a:t>简单。</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美感：布局，间距，颜色</a:t>
            </a:r>
            <a:r>
              <a:rPr lang="zh-CN" altLang="en-US" sz="1200" dirty="0" smtClean="0">
                <a:solidFill>
                  <a:srgbClr val="242424"/>
                </a:solidFill>
                <a:latin typeface="+mn-ea"/>
              </a:rPr>
              <a:t>搭配</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[6]</a:t>
            </a:r>
            <a:endParaRPr lang="en-US" altLang="zh-CN" sz="1200" dirty="0" smtClean="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高保真原型</a:t>
              </a:r>
              <a:endParaRPr kumimoji="1" lang="en-US" altLang="zh-CN" sz="1400" dirty="0">
                <a:solidFill>
                  <a:srgbClr val="FFFFFF"/>
                </a:solidFill>
              </a:endParaRPr>
            </a:p>
          </p:txBody>
        </p:sp>
      </p:grpSp>
    </p:spTree>
    <p:extLst>
      <p:ext uri="{BB962C8B-B14F-4D97-AF65-F5344CB8AC3E}">
        <p14:creationId xmlns:p14="http://schemas.microsoft.com/office/powerpoint/2010/main" val="330064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制作流程</a:t>
            </a:r>
            <a:r>
              <a:rPr lang="en-US" altLang="zh-CN" sz="1600" b="1" dirty="0" smtClean="0">
                <a:solidFill>
                  <a:srgbClr val="E93929"/>
                </a:solidFill>
                <a:effectLst/>
                <a:latin typeface="+mn-ea"/>
                <a:ea typeface="+mn-ea"/>
              </a:rPr>
              <a:t>·</a:t>
            </a:r>
            <a:r>
              <a:rPr lang="zh-CN" altLang="en-US" sz="1600" b="1" dirty="0" smtClean="0">
                <a:solidFill>
                  <a:srgbClr val="E93929"/>
                </a:solidFill>
                <a:effectLst/>
                <a:latin typeface="+mn-ea"/>
                <a:ea typeface="+mn-ea"/>
              </a:rPr>
              <a:t>前期</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1785104"/>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smtClean="0">
                <a:solidFill>
                  <a:srgbClr val="242424"/>
                </a:solidFill>
                <a:latin typeface="+mn-ea"/>
              </a:rPr>
              <a:t>颜色</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smtClean="0">
                <a:solidFill>
                  <a:srgbClr val="242424"/>
                </a:solidFill>
                <a:latin typeface="+mn-ea"/>
              </a:rPr>
              <a:t>字体</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smtClean="0">
                <a:solidFill>
                  <a:srgbClr val="242424"/>
                </a:solidFill>
                <a:latin typeface="+mn-ea"/>
              </a:rPr>
              <a:t>图标</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smtClean="0">
                <a:solidFill>
                  <a:srgbClr val="242424"/>
                </a:solidFill>
                <a:latin typeface="+mn-ea"/>
              </a:rPr>
              <a:t>附加</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[7]</a:t>
            </a:r>
            <a:endParaRPr lang="en-US" altLang="zh-CN" sz="1200" dirty="0" smtClean="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高保真原型</a:t>
              </a:r>
              <a:endParaRPr kumimoji="1" lang="en-US" altLang="zh-CN" sz="1400" dirty="0">
                <a:solidFill>
                  <a:srgbClr val="FFFFFF"/>
                </a:solidFill>
              </a:endParaRPr>
            </a:p>
          </p:txBody>
        </p:sp>
      </p:grpSp>
      <p:pic>
        <p:nvPicPr>
          <p:cNvPr id="5" name="图片 4"/>
          <p:cNvPicPr>
            <a:picLocks noChangeAspect="1"/>
          </p:cNvPicPr>
          <p:nvPr/>
        </p:nvPicPr>
        <p:blipFill>
          <a:blip r:embed="rId3"/>
          <a:stretch>
            <a:fillRect/>
          </a:stretch>
        </p:blipFill>
        <p:spPr>
          <a:xfrm>
            <a:off x="4545302" y="2174988"/>
            <a:ext cx="4251626" cy="2968512"/>
          </a:xfrm>
          <a:prstGeom prst="rect">
            <a:avLst/>
          </a:prstGeom>
        </p:spPr>
      </p:pic>
    </p:spTree>
    <p:extLst>
      <p:ext uri="{BB962C8B-B14F-4D97-AF65-F5344CB8AC3E}">
        <p14:creationId xmlns:p14="http://schemas.microsoft.com/office/powerpoint/2010/main" val="1737306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制作流程</a:t>
            </a:r>
            <a:r>
              <a:rPr lang="en-US" altLang="zh-CN" sz="1600" b="1" dirty="0" smtClean="0">
                <a:solidFill>
                  <a:srgbClr val="E93929"/>
                </a:solidFill>
                <a:effectLst/>
                <a:latin typeface="+mn-ea"/>
                <a:ea typeface="+mn-ea"/>
              </a:rPr>
              <a:t>·</a:t>
            </a:r>
            <a:r>
              <a:rPr lang="zh-CN" altLang="en-US" sz="1600" b="1" dirty="0" smtClean="0">
                <a:solidFill>
                  <a:srgbClr val="E93929"/>
                </a:solidFill>
                <a:effectLst/>
                <a:latin typeface="+mn-ea"/>
                <a:ea typeface="+mn-ea"/>
              </a:rPr>
              <a:t>中期</a:t>
            </a:r>
            <a:endParaRPr lang="zh-CN" altLang="en-US" sz="1600" b="1" dirty="0">
              <a:solidFill>
                <a:srgbClr val="E93929"/>
              </a:solidFill>
              <a:effectLst/>
              <a:latin typeface="+mn-ea"/>
              <a:ea typeface="+mn-ea"/>
            </a:endParaRPr>
          </a:p>
        </p:txBody>
      </p:sp>
      <p:sp>
        <p:nvSpPr>
          <p:cNvPr id="4" name="矩形 3"/>
          <p:cNvSpPr/>
          <p:nvPr/>
        </p:nvSpPr>
        <p:spPr>
          <a:xfrm>
            <a:off x="513888" y="2722625"/>
            <a:ext cx="8630112" cy="2385268"/>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辅助功能：一般</a:t>
            </a:r>
            <a:r>
              <a:rPr lang="en-US" altLang="zh-CN" sz="1200" dirty="0">
                <a:solidFill>
                  <a:srgbClr val="242424"/>
                </a:solidFill>
                <a:latin typeface="+mn-ea"/>
              </a:rPr>
              <a:t>APP</a:t>
            </a:r>
            <a:r>
              <a:rPr lang="zh-CN" altLang="en-US" sz="1200" dirty="0">
                <a:solidFill>
                  <a:srgbClr val="242424"/>
                </a:solidFill>
                <a:latin typeface="+mn-ea"/>
              </a:rPr>
              <a:t>的辅助功能会有注册</a:t>
            </a:r>
            <a:r>
              <a:rPr lang="en-US" altLang="zh-CN" sz="1200" dirty="0">
                <a:solidFill>
                  <a:srgbClr val="242424"/>
                </a:solidFill>
                <a:latin typeface="+mn-ea"/>
              </a:rPr>
              <a:t>/</a:t>
            </a:r>
            <a:r>
              <a:rPr lang="zh-CN" altLang="en-US" sz="1200" dirty="0">
                <a:solidFill>
                  <a:srgbClr val="242424"/>
                </a:solidFill>
                <a:latin typeface="+mn-ea"/>
              </a:rPr>
              <a:t>登录、个人简介（</a:t>
            </a:r>
            <a:r>
              <a:rPr lang="en-US" altLang="zh-CN" sz="1200" dirty="0">
                <a:solidFill>
                  <a:srgbClr val="242424"/>
                </a:solidFill>
                <a:latin typeface="+mn-ea"/>
              </a:rPr>
              <a:t>Profile</a:t>
            </a:r>
            <a:r>
              <a:rPr lang="zh-CN" altLang="en-US" sz="1200" dirty="0">
                <a:solidFill>
                  <a:srgbClr val="242424"/>
                </a:solidFill>
                <a:latin typeface="+mn-ea"/>
              </a:rPr>
              <a:t>）、搜索查找等等的功能，可能搜索查找会放在稍微靠前一点的时间进行考虑。这些都是固定的模块，相对复杂程度没有那么高。如果企业有现成的也可以使用现成的，没有也可以进行简单的设计，这一块楼主有专门的文章介绍过，可以翻阅楼主的历史文章。</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单个页面：单个页面分为正常情况和异常情况的考虑。正常情况主要包括页面的跳转逻辑和各种</a:t>
            </a:r>
            <a:r>
              <a:rPr lang="en-US" altLang="zh-CN" sz="1200" dirty="0">
                <a:solidFill>
                  <a:srgbClr val="242424"/>
                </a:solidFill>
                <a:latin typeface="+mn-ea"/>
              </a:rPr>
              <a:t>Corner Case</a:t>
            </a:r>
            <a:r>
              <a:rPr lang="zh-CN" altLang="en-US" sz="1200" dirty="0">
                <a:solidFill>
                  <a:srgbClr val="242424"/>
                </a:solidFill>
                <a:latin typeface="+mn-ea"/>
              </a:rPr>
              <a:t>（极端情况）。</a:t>
            </a:r>
            <a:r>
              <a:rPr lang="en-US" altLang="zh-CN" sz="1200" dirty="0">
                <a:solidFill>
                  <a:srgbClr val="242424"/>
                </a:solidFill>
                <a:latin typeface="+mn-ea"/>
              </a:rPr>
              <a:t>Corner Case</a:t>
            </a:r>
            <a:r>
              <a:rPr lang="zh-CN" altLang="en-US" sz="1200" dirty="0">
                <a:solidFill>
                  <a:srgbClr val="242424"/>
                </a:solidFill>
                <a:latin typeface="+mn-ea"/>
              </a:rPr>
              <a:t>主要有数据的展示</a:t>
            </a:r>
            <a:r>
              <a:rPr lang="en-US" altLang="zh-CN" sz="1200" dirty="0">
                <a:solidFill>
                  <a:srgbClr val="242424"/>
                </a:solidFill>
                <a:latin typeface="+mn-ea"/>
              </a:rPr>
              <a:t>0/1/n</a:t>
            </a:r>
            <a:r>
              <a:rPr lang="zh-CN" altLang="en-US" sz="1200" dirty="0">
                <a:solidFill>
                  <a:srgbClr val="242424"/>
                </a:solidFill>
                <a:latin typeface="+mn-ea"/>
              </a:rPr>
              <a:t>、字符的限制（最大</a:t>
            </a:r>
            <a:r>
              <a:rPr lang="en-US" altLang="zh-CN" sz="1200" dirty="0">
                <a:solidFill>
                  <a:srgbClr val="242424"/>
                </a:solidFill>
                <a:latin typeface="+mn-ea"/>
              </a:rPr>
              <a:t>/</a:t>
            </a:r>
            <a:r>
              <a:rPr lang="zh-CN" altLang="en-US" sz="1200" dirty="0">
                <a:solidFill>
                  <a:srgbClr val="242424"/>
                </a:solidFill>
                <a:latin typeface="+mn-ea"/>
              </a:rPr>
              <a:t>最小）、网络（</a:t>
            </a:r>
            <a:r>
              <a:rPr lang="en-US" altLang="zh-CN" sz="1200" dirty="0">
                <a:solidFill>
                  <a:srgbClr val="242424"/>
                </a:solidFill>
                <a:latin typeface="+mn-ea"/>
              </a:rPr>
              <a:t>Wi-Fi/</a:t>
            </a:r>
            <a:r>
              <a:rPr lang="zh-CN" altLang="en-US" sz="1200" dirty="0">
                <a:solidFill>
                  <a:srgbClr val="242424"/>
                </a:solidFill>
                <a:latin typeface="+mn-ea"/>
              </a:rPr>
              <a:t>数据流量）。异常情况即以上操作被打断时的问题处理，无网络（或者网络信号弱）、中间流程断掉（比如</a:t>
            </a:r>
            <a:r>
              <a:rPr lang="en-US" altLang="zh-CN" sz="1200" dirty="0">
                <a:solidFill>
                  <a:srgbClr val="242424"/>
                </a:solidFill>
                <a:latin typeface="+mn-ea"/>
              </a:rPr>
              <a:t>APP</a:t>
            </a:r>
            <a:r>
              <a:rPr lang="zh-CN" altLang="en-US" sz="1200" dirty="0">
                <a:solidFill>
                  <a:srgbClr val="242424"/>
                </a:solidFill>
                <a:latin typeface="+mn-ea"/>
              </a:rPr>
              <a:t>被直接杀掉）、字符超过</a:t>
            </a:r>
            <a:r>
              <a:rPr lang="en-US" altLang="zh-CN" sz="1200" dirty="0">
                <a:solidFill>
                  <a:srgbClr val="242424"/>
                </a:solidFill>
                <a:latin typeface="+mn-ea"/>
              </a:rPr>
              <a:t>/</a:t>
            </a:r>
            <a:r>
              <a:rPr lang="zh-CN" altLang="en-US" sz="1200" dirty="0">
                <a:solidFill>
                  <a:srgbClr val="242424"/>
                </a:solidFill>
                <a:latin typeface="+mn-ea"/>
              </a:rPr>
              <a:t>小于最低限制</a:t>
            </a:r>
            <a:r>
              <a:rPr lang="en-US" altLang="zh-CN" sz="1200" dirty="0">
                <a:solidFill>
                  <a:srgbClr val="242424"/>
                </a:solidFill>
                <a:latin typeface="+mn-ea"/>
              </a:rPr>
              <a:t>/</a:t>
            </a:r>
            <a:r>
              <a:rPr lang="zh-CN" altLang="en-US" sz="1200" dirty="0">
                <a:solidFill>
                  <a:srgbClr val="242424"/>
                </a:solidFill>
                <a:latin typeface="+mn-ea"/>
              </a:rPr>
              <a:t>字符不输入等情况下，</a:t>
            </a:r>
            <a:r>
              <a:rPr lang="en-US" altLang="zh-CN" sz="1200" dirty="0">
                <a:solidFill>
                  <a:srgbClr val="242424"/>
                </a:solidFill>
                <a:latin typeface="+mn-ea"/>
              </a:rPr>
              <a:t>APP</a:t>
            </a:r>
            <a:r>
              <a:rPr lang="zh-CN" altLang="en-US" sz="1200" dirty="0">
                <a:solidFill>
                  <a:srgbClr val="242424"/>
                </a:solidFill>
                <a:latin typeface="+mn-ea"/>
              </a:rPr>
              <a:t>的处理情况或者说给用户的反馈。这些是</a:t>
            </a:r>
            <a:r>
              <a:rPr lang="en-US" altLang="zh-CN" sz="1200" dirty="0">
                <a:solidFill>
                  <a:srgbClr val="242424"/>
                </a:solidFill>
                <a:latin typeface="+mn-ea"/>
              </a:rPr>
              <a:t>QA</a:t>
            </a:r>
            <a:r>
              <a:rPr lang="zh-CN" altLang="en-US" sz="1200" dirty="0">
                <a:solidFill>
                  <a:srgbClr val="242424"/>
                </a:solidFill>
                <a:latin typeface="+mn-ea"/>
              </a:rPr>
              <a:t>（测试工程师）特别会注意到的问题，前期考虑周到，后期会非常省事</a:t>
            </a:r>
            <a:r>
              <a:rPr lang="zh-CN" altLang="en-US" sz="1200" dirty="0" smtClean="0">
                <a:solidFill>
                  <a:srgbClr val="242424"/>
                </a:solidFill>
                <a:latin typeface="+mn-ea"/>
              </a:rPr>
              <a:t>。</a:t>
            </a:r>
            <a:r>
              <a:rPr lang="en-US" altLang="zh-CN" sz="1200" dirty="0" smtClean="0">
                <a:solidFill>
                  <a:srgbClr val="242424"/>
                </a:solidFill>
                <a:latin typeface="+mn-ea"/>
              </a:rPr>
              <a:t>[7]</a:t>
            </a:r>
            <a:endParaRPr lang="en-US" altLang="zh-CN" sz="1200" dirty="0" smtClean="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高保真原型</a:t>
              </a:r>
              <a:endParaRPr kumimoji="1" lang="en-US" altLang="zh-CN" sz="1400" dirty="0">
                <a:solidFill>
                  <a:srgbClr val="FFFFFF"/>
                </a:solidFill>
              </a:endParaRPr>
            </a:p>
          </p:txBody>
        </p:sp>
      </p:grpSp>
    </p:spTree>
    <p:extLst>
      <p:ext uri="{BB962C8B-B14F-4D97-AF65-F5344CB8AC3E}">
        <p14:creationId xmlns:p14="http://schemas.microsoft.com/office/powerpoint/2010/main" val="221219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制作流程</a:t>
            </a:r>
            <a:r>
              <a:rPr lang="en-US" altLang="zh-CN" sz="1600" b="1" dirty="0" smtClean="0">
                <a:solidFill>
                  <a:srgbClr val="E93929"/>
                </a:solidFill>
                <a:effectLst/>
                <a:latin typeface="+mn-ea"/>
                <a:ea typeface="+mn-ea"/>
              </a:rPr>
              <a:t>·</a:t>
            </a:r>
            <a:r>
              <a:rPr lang="zh-CN" altLang="en-US" sz="1600" b="1" dirty="0" smtClean="0">
                <a:solidFill>
                  <a:srgbClr val="E93929"/>
                </a:solidFill>
                <a:effectLst/>
                <a:latin typeface="+mn-ea"/>
                <a:ea typeface="+mn-ea"/>
              </a:rPr>
              <a:t>后期</a:t>
            </a:r>
            <a:endParaRPr lang="zh-CN" altLang="en-US" sz="1600" b="1" dirty="0">
              <a:solidFill>
                <a:srgbClr val="E93929"/>
              </a:solidFill>
              <a:effectLst/>
              <a:latin typeface="+mn-ea"/>
              <a:ea typeface="+mn-ea"/>
            </a:endParaRPr>
          </a:p>
        </p:txBody>
      </p:sp>
      <p:sp>
        <p:nvSpPr>
          <p:cNvPr id="4" name="矩形 3"/>
          <p:cNvSpPr/>
          <p:nvPr/>
        </p:nvSpPr>
        <p:spPr>
          <a:xfrm>
            <a:off x="513888" y="2722625"/>
            <a:ext cx="8630112" cy="1244636"/>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后期继续完善，做创意性的设计，点睛之笔的设计。在实际项目中，如果时间赶，后期这样更完善性的工作基本没有时间去做，除非设计师能加班加点做出不费事又好实现的效果，团队觉得可以花小的精力又可以达到很好的效果的同时才会去做这个事情</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[7]</a:t>
            </a:r>
            <a:endParaRPr lang="en-US" altLang="zh-CN" sz="1200" dirty="0" smtClean="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高保真原型</a:t>
              </a:r>
              <a:endParaRPr kumimoji="1" lang="en-US" altLang="zh-CN" sz="1400" dirty="0">
                <a:solidFill>
                  <a:srgbClr val="FFFFFF"/>
                </a:solidFill>
              </a:endParaRPr>
            </a:p>
          </p:txBody>
        </p:sp>
      </p:grpSp>
    </p:spTree>
    <p:extLst>
      <p:ext uri="{BB962C8B-B14F-4D97-AF65-F5344CB8AC3E}">
        <p14:creationId xmlns:p14="http://schemas.microsoft.com/office/powerpoint/2010/main" val="75606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低保真</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保真度对比</a:t>
              </a:r>
              <a:endParaRPr kumimoji="1" lang="en-US" altLang="zh-CN" sz="1400" dirty="0">
                <a:solidFill>
                  <a:srgbClr val="FFFFFF"/>
                </a:solidFill>
              </a:endParaRPr>
            </a:p>
          </p:txBody>
        </p:sp>
      </p:grpSp>
      <p:sp>
        <p:nvSpPr>
          <p:cNvPr id="9" name="TextBox 31"/>
          <p:cNvSpPr txBox="1"/>
          <p:nvPr/>
        </p:nvSpPr>
        <p:spPr>
          <a:xfrm>
            <a:off x="6757259"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高保真</a:t>
            </a:r>
            <a:endParaRPr lang="zh-CN" altLang="en-US" sz="1600" b="1" dirty="0">
              <a:solidFill>
                <a:srgbClr val="E93929"/>
              </a:solidFill>
              <a:effectLst/>
              <a:latin typeface="+mn-ea"/>
              <a:ea typeface="+mn-ea"/>
            </a:endParaRPr>
          </a:p>
        </p:txBody>
      </p:sp>
      <p:pic>
        <p:nvPicPr>
          <p:cNvPr id="10" name="图片 9"/>
          <p:cNvPicPr>
            <a:picLocks noChangeAspect="1"/>
          </p:cNvPicPr>
          <p:nvPr/>
        </p:nvPicPr>
        <p:blipFill>
          <a:blip r:embed="rId3"/>
          <a:stretch>
            <a:fillRect/>
          </a:stretch>
        </p:blipFill>
        <p:spPr>
          <a:xfrm>
            <a:off x="7734189" y="2784984"/>
            <a:ext cx="1234481" cy="2326997"/>
          </a:xfrm>
          <a:prstGeom prst="rect">
            <a:avLst/>
          </a:prstGeom>
        </p:spPr>
      </p:pic>
      <p:pic>
        <p:nvPicPr>
          <p:cNvPr id="11" name="图片 10"/>
          <p:cNvPicPr>
            <a:picLocks noChangeAspect="1"/>
          </p:cNvPicPr>
          <p:nvPr/>
        </p:nvPicPr>
        <p:blipFill>
          <a:blip r:embed="rId4"/>
          <a:stretch>
            <a:fillRect/>
          </a:stretch>
        </p:blipFill>
        <p:spPr>
          <a:xfrm>
            <a:off x="149592" y="2781863"/>
            <a:ext cx="1206226" cy="2125824"/>
          </a:xfrm>
          <a:prstGeom prst="rect">
            <a:avLst/>
          </a:prstGeom>
        </p:spPr>
      </p:pic>
      <p:pic>
        <p:nvPicPr>
          <p:cNvPr id="12" name="图片 11"/>
          <p:cNvPicPr>
            <a:picLocks noChangeAspect="1"/>
          </p:cNvPicPr>
          <p:nvPr/>
        </p:nvPicPr>
        <p:blipFill>
          <a:blip r:embed="rId5"/>
          <a:stretch>
            <a:fillRect/>
          </a:stretch>
        </p:blipFill>
        <p:spPr>
          <a:xfrm>
            <a:off x="1996920" y="2595435"/>
            <a:ext cx="1106098" cy="2238886"/>
          </a:xfrm>
          <a:prstGeom prst="rect">
            <a:avLst/>
          </a:prstGeom>
        </p:spPr>
      </p:pic>
      <p:pic>
        <p:nvPicPr>
          <p:cNvPr id="13" name="图片 12"/>
          <p:cNvPicPr>
            <a:picLocks noChangeAspect="1"/>
          </p:cNvPicPr>
          <p:nvPr/>
        </p:nvPicPr>
        <p:blipFill>
          <a:blip r:embed="rId6"/>
          <a:stretch>
            <a:fillRect/>
          </a:stretch>
        </p:blipFill>
        <p:spPr>
          <a:xfrm>
            <a:off x="5728461" y="2829040"/>
            <a:ext cx="1686896" cy="2111914"/>
          </a:xfrm>
          <a:prstGeom prst="rect">
            <a:avLst/>
          </a:prstGeom>
        </p:spPr>
      </p:pic>
      <p:sp>
        <p:nvSpPr>
          <p:cNvPr id="14" name="矩形 13"/>
          <p:cNvSpPr/>
          <p:nvPr/>
        </p:nvSpPr>
        <p:spPr>
          <a:xfrm>
            <a:off x="1258210" y="4896228"/>
            <a:ext cx="931009"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[10]</a:t>
            </a:r>
            <a:endParaRPr kumimoji="1" lang="en-US" altLang="zh-CN" sz="800" dirty="0" smtClean="0">
              <a:solidFill>
                <a:srgbClr val="404040"/>
              </a:solidFill>
            </a:endParaRPr>
          </a:p>
        </p:txBody>
      </p:sp>
      <p:sp>
        <p:nvSpPr>
          <p:cNvPr id="15" name="矩形 14"/>
          <p:cNvSpPr/>
          <p:nvPr/>
        </p:nvSpPr>
        <p:spPr>
          <a:xfrm>
            <a:off x="6339101" y="4907687"/>
            <a:ext cx="107625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[11]</a:t>
            </a:r>
            <a:endParaRPr kumimoji="1" lang="en-US" altLang="zh-CN" sz="800" dirty="0" smtClean="0">
              <a:solidFill>
                <a:srgbClr val="404040"/>
              </a:solidFill>
            </a:endParaRPr>
          </a:p>
        </p:txBody>
      </p:sp>
    </p:spTree>
    <p:extLst>
      <p:ext uri="{BB962C8B-B14F-4D97-AF65-F5344CB8AC3E}">
        <p14:creationId xmlns:p14="http://schemas.microsoft.com/office/powerpoint/2010/main" val="4090803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大致</a:t>
            </a:r>
            <a:r>
              <a:rPr lang="zh-CN" altLang="en-US" sz="1600" b="1" dirty="0" smtClean="0">
                <a:solidFill>
                  <a:srgbClr val="E93929"/>
                </a:solidFill>
                <a:effectLst/>
                <a:latin typeface="+mn-ea"/>
                <a:ea typeface="+mn-ea"/>
              </a:rPr>
              <a:t>流程</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UI</a:t>
              </a:r>
              <a:r>
                <a:rPr kumimoji="1" lang="zh-CN" altLang="en-US" sz="1400" dirty="0" smtClean="0">
                  <a:solidFill>
                    <a:srgbClr val="FFFFFF"/>
                  </a:solidFill>
                </a:rPr>
                <a:t>设计流程</a:t>
              </a:r>
              <a:endParaRPr kumimoji="1" lang="en-US" altLang="zh-CN" sz="1400" dirty="0">
                <a:solidFill>
                  <a:srgbClr val="FFFFFF"/>
                </a:solidFill>
              </a:endParaRPr>
            </a:p>
          </p:txBody>
        </p:sp>
      </p:grpSp>
      <p:pic>
        <p:nvPicPr>
          <p:cNvPr id="5" name="图片 4"/>
          <p:cNvPicPr>
            <a:picLocks noChangeAspect="1"/>
          </p:cNvPicPr>
          <p:nvPr/>
        </p:nvPicPr>
        <p:blipFill>
          <a:blip r:embed="rId3"/>
          <a:stretch>
            <a:fillRect/>
          </a:stretch>
        </p:blipFill>
        <p:spPr>
          <a:xfrm>
            <a:off x="2289337" y="2352949"/>
            <a:ext cx="5821374" cy="2587277"/>
          </a:xfrm>
          <a:prstGeom prst="rect">
            <a:avLst/>
          </a:prstGeom>
        </p:spPr>
      </p:pic>
      <p:sp>
        <p:nvSpPr>
          <p:cNvPr id="9" name="矩形 8"/>
          <p:cNvSpPr/>
          <p:nvPr/>
        </p:nvSpPr>
        <p:spPr>
          <a:xfrm>
            <a:off x="4663170" y="4842757"/>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表格</a:t>
            </a:r>
            <a:r>
              <a:rPr kumimoji="1" lang="zh-CN" altLang="en-US" sz="800" dirty="0" smtClean="0">
                <a:solidFill>
                  <a:srgbClr val="404040"/>
                </a:solidFill>
              </a:rPr>
              <a:t>来源：</a:t>
            </a:r>
            <a:r>
              <a:rPr kumimoji="1" lang="en-US" altLang="zh-CN" sz="800" dirty="0" smtClean="0">
                <a:solidFill>
                  <a:srgbClr val="404040"/>
                </a:solidFill>
              </a:rPr>
              <a:t>[2]</a:t>
            </a:r>
            <a:endParaRPr kumimoji="1" lang="en-US" altLang="zh-CN" sz="800" dirty="0" smtClean="0">
              <a:solidFill>
                <a:srgbClr val="404040"/>
              </a:solidFill>
            </a:endParaRPr>
          </a:p>
        </p:txBody>
      </p:sp>
    </p:spTree>
    <p:extLst>
      <p:ext uri="{BB962C8B-B14F-4D97-AF65-F5344CB8AC3E}">
        <p14:creationId xmlns:p14="http://schemas.microsoft.com/office/powerpoint/2010/main" val="2647130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细化流程</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UI</a:t>
              </a:r>
              <a:r>
                <a:rPr kumimoji="1" lang="zh-CN" altLang="en-US" sz="1400" dirty="0" smtClean="0">
                  <a:solidFill>
                    <a:srgbClr val="FFFFFF"/>
                  </a:solidFill>
                </a:rPr>
                <a:t>设计流程</a:t>
              </a:r>
              <a:endParaRPr kumimoji="1" lang="en-US" altLang="zh-CN" sz="1400" dirty="0">
                <a:solidFill>
                  <a:srgbClr val="FFFFFF"/>
                </a:solidFill>
              </a:endParaRPr>
            </a:p>
          </p:txBody>
        </p:sp>
      </p:grpSp>
      <p:pic>
        <p:nvPicPr>
          <p:cNvPr id="4" name="图片 3"/>
          <p:cNvPicPr>
            <a:picLocks noChangeAspect="1"/>
          </p:cNvPicPr>
          <p:nvPr/>
        </p:nvPicPr>
        <p:blipFill>
          <a:blip r:embed="rId3"/>
          <a:stretch>
            <a:fillRect/>
          </a:stretch>
        </p:blipFill>
        <p:spPr>
          <a:xfrm>
            <a:off x="2649757" y="2302043"/>
            <a:ext cx="3788610" cy="2841457"/>
          </a:xfrm>
          <a:prstGeom prst="rect">
            <a:avLst/>
          </a:prstGeom>
        </p:spPr>
      </p:pic>
      <p:sp>
        <p:nvSpPr>
          <p:cNvPr id="14" name="矩形 13"/>
          <p:cNvSpPr/>
          <p:nvPr/>
        </p:nvSpPr>
        <p:spPr>
          <a:xfrm>
            <a:off x="6510680" y="4626598"/>
            <a:ext cx="2135871" cy="344518"/>
          </a:xfrm>
          <a:prstGeom prst="rect">
            <a:avLst/>
          </a:prstGeom>
        </p:spPr>
        <p:txBody>
          <a:bodyPr wrap="square">
            <a:spAutoFit/>
          </a:bodyPr>
          <a:lstStyle/>
          <a:p>
            <a:pPr>
              <a:lnSpc>
                <a:spcPct val="130000"/>
              </a:lnSpc>
            </a:pPr>
            <a:r>
              <a:rPr kumimoji="1" lang="zh-CN" altLang="en-US" sz="1400" b="1" dirty="0" smtClean="0">
                <a:solidFill>
                  <a:srgbClr val="404040"/>
                </a:solidFill>
              </a:rPr>
              <a:t>用户需求</a:t>
            </a:r>
            <a:endParaRPr kumimoji="1" lang="en-US" altLang="zh-CN" sz="1400" dirty="0">
              <a:solidFill>
                <a:srgbClr val="404040"/>
              </a:solidFill>
            </a:endParaRPr>
          </a:p>
        </p:txBody>
      </p:sp>
      <p:sp>
        <p:nvSpPr>
          <p:cNvPr id="15" name="矩形 14"/>
          <p:cNvSpPr/>
          <p:nvPr/>
        </p:nvSpPr>
        <p:spPr>
          <a:xfrm>
            <a:off x="6510680" y="4244108"/>
            <a:ext cx="2135871" cy="344518"/>
          </a:xfrm>
          <a:prstGeom prst="rect">
            <a:avLst/>
          </a:prstGeom>
        </p:spPr>
        <p:txBody>
          <a:bodyPr wrap="square">
            <a:spAutoFit/>
          </a:bodyPr>
          <a:lstStyle/>
          <a:p>
            <a:pPr>
              <a:lnSpc>
                <a:spcPct val="130000"/>
              </a:lnSpc>
            </a:pPr>
            <a:r>
              <a:rPr kumimoji="1" lang="zh-CN" altLang="en-US" sz="1400" b="1" dirty="0" smtClean="0">
                <a:solidFill>
                  <a:srgbClr val="404040"/>
                </a:solidFill>
              </a:rPr>
              <a:t>功能图</a:t>
            </a:r>
            <a:endParaRPr kumimoji="1" lang="en-US" altLang="zh-CN" sz="1400" dirty="0">
              <a:solidFill>
                <a:srgbClr val="404040"/>
              </a:solidFill>
            </a:endParaRPr>
          </a:p>
        </p:txBody>
      </p:sp>
      <p:sp>
        <p:nvSpPr>
          <p:cNvPr id="16" name="矩形 15"/>
          <p:cNvSpPr/>
          <p:nvPr/>
        </p:nvSpPr>
        <p:spPr>
          <a:xfrm>
            <a:off x="6510679" y="3899590"/>
            <a:ext cx="2135871" cy="344518"/>
          </a:xfrm>
          <a:prstGeom prst="rect">
            <a:avLst/>
          </a:prstGeom>
        </p:spPr>
        <p:txBody>
          <a:bodyPr wrap="square">
            <a:spAutoFit/>
          </a:bodyPr>
          <a:lstStyle/>
          <a:p>
            <a:pPr>
              <a:lnSpc>
                <a:spcPct val="130000"/>
              </a:lnSpc>
            </a:pPr>
            <a:r>
              <a:rPr kumimoji="1" lang="zh-CN" altLang="en-US" sz="1400" b="1" dirty="0" smtClean="0">
                <a:solidFill>
                  <a:srgbClr val="404040"/>
                </a:solidFill>
              </a:rPr>
              <a:t>流程图</a:t>
            </a:r>
            <a:endParaRPr kumimoji="1" lang="en-US" altLang="zh-CN" sz="1400" dirty="0">
              <a:solidFill>
                <a:srgbClr val="404040"/>
              </a:solidFill>
            </a:endParaRPr>
          </a:p>
        </p:txBody>
      </p:sp>
      <p:sp>
        <p:nvSpPr>
          <p:cNvPr id="17" name="矩形 16"/>
          <p:cNvSpPr/>
          <p:nvPr/>
        </p:nvSpPr>
        <p:spPr>
          <a:xfrm>
            <a:off x="6510678" y="3517100"/>
            <a:ext cx="2135871" cy="344518"/>
          </a:xfrm>
          <a:prstGeom prst="rect">
            <a:avLst/>
          </a:prstGeom>
        </p:spPr>
        <p:txBody>
          <a:bodyPr wrap="square">
            <a:spAutoFit/>
          </a:bodyPr>
          <a:lstStyle/>
          <a:p>
            <a:pPr>
              <a:lnSpc>
                <a:spcPct val="130000"/>
              </a:lnSpc>
            </a:pPr>
            <a:r>
              <a:rPr kumimoji="1" lang="zh-CN" altLang="en-US" sz="1400" b="1" dirty="0" smtClean="0">
                <a:solidFill>
                  <a:srgbClr val="404040"/>
                </a:solidFill>
              </a:rPr>
              <a:t>界面间操作流程</a:t>
            </a:r>
            <a:endParaRPr kumimoji="1" lang="en-US" altLang="zh-CN" sz="1400" dirty="0">
              <a:solidFill>
                <a:srgbClr val="404040"/>
              </a:solidFill>
            </a:endParaRPr>
          </a:p>
        </p:txBody>
      </p:sp>
      <p:sp>
        <p:nvSpPr>
          <p:cNvPr id="18" name="矩形 17"/>
          <p:cNvSpPr/>
          <p:nvPr/>
        </p:nvSpPr>
        <p:spPr>
          <a:xfrm>
            <a:off x="6510680" y="3134610"/>
            <a:ext cx="2135871" cy="344518"/>
          </a:xfrm>
          <a:prstGeom prst="rect">
            <a:avLst/>
          </a:prstGeom>
        </p:spPr>
        <p:txBody>
          <a:bodyPr wrap="square">
            <a:spAutoFit/>
          </a:bodyPr>
          <a:lstStyle/>
          <a:p>
            <a:pPr>
              <a:lnSpc>
                <a:spcPct val="130000"/>
              </a:lnSpc>
            </a:pPr>
            <a:r>
              <a:rPr kumimoji="1" lang="zh-CN" altLang="en-US" sz="1400" b="1" dirty="0" smtClean="0">
                <a:solidFill>
                  <a:srgbClr val="404040"/>
                </a:solidFill>
              </a:rPr>
              <a:t>线框图</a:t>
            </a:r>
            <a:endParaRPr kumimoji="1" lang="en-US" altLang="zh-CN" sz="1400" dirty="0">
              <a:solidFill>
                <a:srgbClr val="404040"/>
              </a:solidFill>
            </a:endParaRPr>
          </a:p>
        </p:txBody>
      </p:sp>
      <p:sp>
        <p:nvSpPr>
          <p:cNvPr id="19" name="矩形 18"/>
          <p:cNvSpPr/>
          <p:nvPr/>
        </p:nvSpPr>
        <p:spPr>
          <a:xfrm>
            <a:off x="6510677" y="2752120"/>
            <a:ext cx="2135871" cy="344518"/>
          </a:xfrm>
          <a:prstGeom prst="rect">
            <a:avLst/>
          </a:prstGeom>
        </p:spPr>
        <p:txBody>
          <a:bodyPr wrap="square">
            <a:spAutoFit/>
          </a:bodyPr>
          <a:lstStyle/>
          <a:p>
            <a:pPr>
              <a:lnSpc>
                <a:spcPct val="130000"/>
              </a:lnSpc>
            </a:pPr>
            <a:r>
              <a:rPr kumimoji="1" lang="zh-CN" altLang="en-US" sz="1400" b="1" dirty="0" smtClean="0">
                <a:solidFill>
                  <a:srgbClr val="404040"/>
                </a:solidFill>
              </a:rPr>
              <a:t>视觉稿（高保真原型）</a:t>
            </a:r>
            <a:endParaRPr kumimoji="1" lang="en-US" altLang="zh-CN" sz="1400" dirty="0">
              <a:solidFill>
                <a:srgbClr val="404040"/>
              </a:solidFill>
            </a:endParaRPr>
          </a:p>
        </p:txBody>
      </p:sp>
      <p:sp>
        <p:nvSpPr>
          <p:cNvPr id="20" name="矩形 19"/>
          <p:cNvSpPr/>
          <p:nvPr/>
        </p:nvSpPr>
        <p:spPr>
          <a:xfrm>
            <a:off x="6510676" y="2370593"/>
            <a:ext cx="2135871" cy="344518"/>
          </a:xfrm>
          <a:prstGeom prst="rect">
            <a:avLst/>
          </a:prstGeom>
        </p:spPr>
        <p:txBody>
          <a:bodyPr wrap="square">
            <a:spAutoFit/>
          </a:bodyPr>
          <a:lstStyle/>
          <a:p>
            <a:pPr>
              <a:lnSpc>
                <a:spcPct val="130000"/>
              </a:lnSpc>
            </a:pPr>
            <a:r>
              <a:rPr kumimoji="1" lang="zh-CN" altLang="en-US" sz="1400" b="1" dirty="0" smtClean="0">
                <a:solidFill>
                  <a:srgbClr val="404040"/>
                </a:solidFill>
              </a:rPr>
              <a:t>成品</a:t>
            </a:r>
            <a:endParaRPr kumimoji="1" lang="en-US" altLang="zh-CN" sz="1400" dirty="0">
              <a:solidFill>
                <a:srgbClr val="404040"/>
              </a:solidFill>
            </a:endParaRPr>
          </a:p>
        </p:txBody>
      </p:sp>
      <p:sp>
        <p:nvSpPr>
          <p:cNvPr id="21" name="矩形 20"/>
          <p:cNvSpPr/>
          <p:nvPr/>
        </p:nvSpPr>
        <p:spPr>
          <a:xfrm>
            <a:off x="4229332" y="4960381"/>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[7]</a:t>
            </a:r>
            <a:endParaRPr kumimoji="1" lang="en-US" altLang="zh-CN" sz="800" dirty="0" smtClean="0">
              <a:solidFill>
                <a:srgbClr val="404040"/>
              </a:solidFill>
            </a:endParaRPr>
          </a:p>
        </p:txBody>
      </p:sp>
    </p:spTree>
    <p:extLst>
      <p:ext uri="{BB962C8B-B14F-4D97-AF65-F5344CB8AC3E}">
        <p14:creationId xmlns:p14="http://schemas.microsoft.com/office/powerpoint/2010/main" val="2512493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颜色规范</a:t>
            </a:r>
          </a:p>
        </p:txBody>
      </p:sp>
      <p:sp>
        <p:nvSpPr>
          <p:cNvPr id="4" name="矩形 3"/>
          <p:cNvSpPr/>
          <p:nvPr/>
        </p:nvSpPr>
        <p:spPr>
          <a:xfrm>
            <a:off x="513888" y="2722625"/>
            <a:ext cx="3670994" cy="1277273"/>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颜色从类型上可以分为主色，辅色，文字色三大类</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每种颜色除了需要要标注</a:t>
            </a:r>
            <a:r>
              <a:rPr lang="en-US" altLang="zh-CN" sz="1200" dirty="0">
                <a:solidFill>
                  <a:srgbClr val="242424"/>
                </a:solidFill>
                <a:latin typeface="+mn-ea"/>
              </a:rPr>
              <a:t>RGB</a:t>
            </a:r>
            <a:r>
              <a:rPr lang="zh-CN" altLang="en-US" sz="1200" dirty="0">
                <a:solidFill>
                  <a:srgbClr val="242424"/>
                </a:solidFill>
                <a:latin typeface="+mn-ea"/>
              </a:rPr>
              <a:t>的色号之外，最好标注出它的使用场景，以及在该场景下的用途。</a:t>
            </a:r>
            <a:endParaRPr lang="en-US" altLang="zh-CN" sz="1200" dirty="0" smtClean="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UI</a:t>
              </a:r>
              <a:r>
                <a:rPr kumimoji="1" lang="zh-CN" altLang="en-US" sz="1400" dirty="0" smtClean="0">
                  <a:solidFill>
                    <a:srgbClr val="FFFFFF"/>
                  </a:solidFill>
                </a:rPr>
                <a:t>设计规范</a:t>
              </a:r>
              <a:endParaRPr kumimoji="1" lang="en-US" altLang="zh-CN" sz="1400" dirty="0">
                <a:solidFill>
                  <a:srgbClr val="FFFFFF"/>
                </a:solidFill>
              </a:endParaRPr>
            </a:p>
          </p:txBody>
        </p:sp>
      </p:grpSp>
      <p:pic>
        <p:nvPicPr>
          <p:cNvPr id="5" name="图片 4"/>
          <p:cNvPicPr>
            <a:picLocks noChangeAspect="1"/>
          </p:cNvPicPr>
          <p:nvPr/>
        </p:nvPicPr>
        <p:blipFill>
          <a:blip r:embed="rId3"/>
          <a:stretch>
            <a:fillRect/>
          </a:stretch>
        </p:blipFill>
        <p:spPr>
          <a:xfrm>
            <a:off x="4084764" y="2433833"/>
            <a:ext cx="4666277" cy="2628669"/>
          </a:xfrm>
          <a:prstGeom prst="rect">
            <a:avLst/>
          </a:prstGeom>
        </p:spPr>
      </p:pic>
      <p:sp>
        <p:nvSpPr>
          <p:cNvPr id="9" name="矩形 8"/>
          <p:cNvSpPr/>
          <p:nvPr/>
        </p:nvSpPr>
        <p:spPr>
          <a:xfrm>
            <a:off x="4983544" y="4891123"/>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[7]</a:t>
            </a:r>
            <a:endParaRPr kumimoji="1" lang="en-US" altLang="zh-CN" sz="800" dirty="0" smtClean="0">
              <a:solidFill>
                <a:srgbClr val="404040"/>
              </a:solidFill>
            </a:endParaRPr>
          </a:p>
        </p:txBody>
      </p:sp>
    </p:spTree>
    <p:extLst>
      <p:ext uri="{BB962C8B-B14F-4D97-AF65-F5344CB8AC3E}">
        <p14:creationId xmlns:p14="http://schemas.microsoft.com/office/powerpoint/2010/main" val="4023968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文字规范</a:t>
            </a:r>
          </a:p>
        </p:txBody>
      </p:sp>
      <p:sp>
        <p:nvSpPr>
          <p:cNvPr id="4" name="矩形 3"/>
          <p:cNvSpPr/>
          <p:nvPr/>
        </p:nvSpPr>
        <p:spPr>
          <a:xfrm>
            <a:off x="513888" y="2722625"/>
            <a:ext cx="4258346" cy="1477328"/>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按照用途来分，文字可以分为导航栏、列表、输入框、按钮、阅读类文字。导航栏又可以细分为顶部、底部、功能区导航栏。阅读性的文字，主要分为标题，说明文字，注释三大类，如果在偏向杂志类的</a:t>
            </a:r>
            <a:r>
              <a:rPr lang="en-US" altLang="zh-CN" sz="1200" dirty="0">
                <a:solidFill>
                  <a:srgbClr val="242424"/>
                </a:solidFill>
                <a:latin typeface="+mn-ea"/>
              </a:rPr>
              <a:t>APP</a:t>
            </a:r>
            <a:r>
              <a:rPr lang="zh-CN" altLang="en-US" sz="1200" dirty="0">
                <a:solidFill>
                  <a:srgbClr val="242424"/>
                </a:solidFill>
                <a:latin typeface="+mn-ea"/>
              </a:rPr>
              <a:t>中可能标题又可以进行细分成几级。</a:t>
            </a:r>
            <a:endParaRPr lang="en-US" altLang="zh-CN" sz="1200" dirty="0" smtClean="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UI</a:t>
              </a:r>
              <a:r>
                <a:rPr kumimoji="1" lang="zh-CN" altLang="en-US" sz="1400" dirty="0" smtClean="0">
                  <a:solidFill>
                    <a:srgbClr val="FFFFFF"/>
                  </a:solidFill>
                </a:rPr>
                <a:t>设计规范</a:t>
              </a:r>
              <a:endParaRPr kumimoji="1" lang="en-US" altLang="zh-CN" sz="1400" dirty="0">
                <a:solidFill>
                  <a:srgbClr val="FFFFFF"/>
                </a:solidFill>
              </a:endParaRPr>
            </a:p>
          </p:txBody>
        </p:sp>
      </p:grpSp>
      <p:pic>
        <p:nvPicPr>
          <p:cNvPr id="9" name="图片 8"/>
          <p:cNvPicPr>
            <a:picLocks noChangeAspect="1"/>
          </p:cNvPicPr>
          <p:nvPr/>
        </p:nvPicPr>
        <p:blipFill>
          <a:blip r:embed="rId3"/>
          <a:stretch>
            <a:fillRect/>
          </a:stretch>
        </p:blipFill>
        <p:spPr>
          <a:xfrm>
            <a:off x="4939095" y="2247566"/>
            <a:ext cx="4158184" cy="2895934"/>
          </a:xfrm>
          <a:prstGeom prst="rect">
            <a:avLst/>
          </a:prstGeom>
        </p:spPr>
      </p:pic>
      <p:sp>
        <p:nvSpPr>
          <p:cNvPr id="10" name="矩形 9"/>
          <p:cNvSpPr/>
          <p:nvPr/>
        </p:nvSpPr>
        <p:spPr>
          <a:xfrm>
            <a:off x="4925745" y="4842757"/>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[7]</a:t>
            </a:r>
            <a:endParaRPr kumimoji="1" lang="en-US" altLang="zh-CN" sz="800" dirty="0" smtClean="0">
              <a:solidFill>
                <a:srgbClr val="404040"/>
              </a:solidFill>
            </a:endParaRPr>
          </a:p>
        </p:txBody>
      </p:sp>
    </p:spTree>
    <p:extLst>
      <p:ext uri="{BB962C8B-B14F-4D97-AF65-F5344CB8AC3E}">
        <p14:creationId xmlns:p14="http://schemas.microsoft.com/office/powerpoint/2010/main" val="1964279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控件规范</a:t>
            </a: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UI</a:t>
              </a:r>
              <a:r>
                <a:rPr kumimoji="1" lang="zh-CN" altLang="en-US" sz="1400" dirty="0" smtClean="0">
                  <a:solidFill>
                    <a:srgbClr val="FFFFFF"/>
                  </a:solidFill>
                </a:rPr>
                <a:t>设计规范</a:t>
              </a:r>
              <a:endParaRPr kumimoji="1" lang="en-US" altLang="zh-CN" sz="1400" dirty="0">
                <a:solidFill>
                  <a:srgbClr val="FFFFFF"/>
                </a:solidFill>
              </a:endParaRPr>
            </a:p>
          </p:txBody>
        </p:sp>
      </p:grpSp>
      <p:pic>
        <p:nvPicPr>
          <p:cNvPr id="2050" name="Picture 2" descr="http://image.uisdc.com/wp-content/uploads/2017/03/uisdc-design-20170330-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8324" y="2141376"/>
            <a:ext cx="4865676" cy="3002124"/>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4202634" y="4869455"/>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[7]</a:t>
            </a:r>
            <a:endParaRPr kumimoji="1" lang="en-US" altLang="zh-CN" sz="800" dirty="0" smtClean="0">
              <a:solidFill>
                <a:srgbClr val="404040"/>
              </a:solidFill>
            </a:endParaRPr>
          </a:p>
        </p:txBody>
      </p:sp>
    </p:spTree>
    <p:extLst>
      <p:ext uri="{BB962C8B-B14F-4D97-AF65-F5344CB8AC3E}">
        <p14:creationId xmlns:p14="http://schemas.microsoft.com/office/powerpoint/2010/main" val="654826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简述</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2385268"/>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软件开发中的原型是软件的一个早期可运行的版本，它反映了最终系统的重要特性</a:t>
            </a:r>
            <a:r>
              <a:rPr lang="zh-CN" altLang="en-US" sz="1200" dirty="0" smtClean="0">
                <a:solidFill>
                  <a:srgbClr val="242424"/>
                </a:solidFill>
                <a:latin typeface="+mn-ea"/>
              </a:rPr>
              <a:t>。</a:t>
            </a:r>
            <a:r>
              <a:rPr lang="en-US" altLang="zh-CN" sz="1200" dirty="0" smtClean="0">
                <a:solidFill>
                  <a:srgbClr val="242424"/>
                </a:solidFill>
                <a:latin typeface="+mn-ea"/>
              </a:rPr>
              <a:t>[5]</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快速原型模型又称原型模型，它是增量模型的另一种形式；它是在开发真实系统之前，构造一个原型，在该原型的基础上，逐渐完成整个系统的开发工作。快速原型模型的第一步是建造一个快速原型，实现客户或未来的用户与系统的交互，用户或客户对原型进行评价，进一步细化待开发软件的需求。通过逐步调整原型使其满足客户的要求，开发人员可以确定客户的真正需求是什么；第二步则在第一步的基础上开发客户满意的软件产品</a:t>
            </a:r>
            <a:r>
              <a:rPr lang="zh-CN" altLang="en-US" sz="1200" dirty="0" smtClean="0">
                <a:solidFill>
                  <a:srgbClr val="242424"/>
                </a:solidFill>
                <a:latin typeface="+mn-ea"/>
              </a:rPr>
              <a:t>。</a:t>
            </a:r>
            <a:r>
              <a:rPr lang="en-US" altLang="zh-CN" sz="1200" dirty="0" smtClean="0">
                <a:solidFill>
                  <a:srgbClr val="242424"/>
                </a:solidFill>
                <a:latin typeface="+mn-ea"/>
              </a:rPr>
              <a:t>[5]</a:t>
            </a:r>
            <a:endParaRPr lang="en-US" altLang="zh-CN"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ONE</a:t>
              </a:r>
              <a:endParaRPr kumimoji="1" lang="en-US" altLang="zh-CN" sz="1400" dirty="0">
                <a:solidFill>
                  <a:srgbClr val="FFFFFF"/>
                </a:solidFill>
              </a:endParaRPr>
            </a:p>
            <a:p>
              <a:pPr>
                <a:lnSpc>
                  <a:spcPct val="130000"/>
                </a:lnSpc>
              </a:pPr>
              <a:r>
                <a:rPr kumimoji="1" lang="zh-CN" altLang="en-US" sz="1400" b="1" dirty="0" smtClean="0">
                  <a:solidFill>
                    <a:srgbClr val="FFFFFF"/>
                  </a:solidFill>
                </a:rPr>
                <a:t>原型概述</a:t>
              </a:r>
              <a:r>
                <a:rPr kumimoji="1" lang="en-US" altLang="zh-CN" sz="1400" dirty="0" smtClean="0">
                  <a:solidFill>
                    <a:srgbClr val="FFFFFF"/>
                  </a:solidFill>
                </a:rPr>
                <a:t>· </a:t>
              </a:r>
              <a:r>
                <a:rPr kumimoji="1" lang="zh-CN" altLang="en-US" sz="1400" dirty="0" smtClean="0">
                  <a:solidFill>
                    <a:srgbClr val="FFFFFF"/>
                  </a:solidFill>
                </a:rPr>
                <a:t>快速原型模型</a:t>
              </a:r>
              <a:endParaRPr kumimoji="1" lang="en-US" altLang="zh-CN" sz="1400" dirty="0">
                <a:solidFill>
                  <a:srgbClr val="FFFFFF"/>
                </a:solidFil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图标规范</a:t>
            </a:r>
          </a:p>
        </p:txBody>
      </p:sp>
      <p:sp>
        <p:nvSpPr>
          <p:cNvPr id="4" name="矩形 3"/>
          <p:cNvSpPr/>
          <p:nvPr/>
        </p:nvSpPr>
        <p:spPr>
          <a:xfrm>
            <a:off x="513888" y="2722625"/>
            <a:ext cx="3030246" cy="2031325"/>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按照用途来分，文字可以分为导航栏、列表、输入框、按钮、阅读类文字。导航栏又可以细分为顶部、底部、功能区导航栏。阅读性的文字，主要分为标题，说明文字，注释三大类，如果在偏向杂志类的</a:t>
            </a:r>
            <a:r>
              <a:rPr lang="en-US" altLang="zh-CN" sz="1200" dirty="0">
                <a:solidFill>
                  <a:srgbClr val="242424"/>
                </a:solidFill>
                <a:latin typeface="+mn-ea"/>
              </a:rPr>
              <a:t>APP</a:t>
            </a:r>
            <a:r>
              <a:rPr lang="zh-CN" altLang="en-US" sz="1200" dirty="0">
                <a:solidFill>
                  <a:srgbClr val="242424"/>
                </a:solidFill>
                <a:latin typeface="+mn-ea"/>
              </a:rPr>
              <a:t>中可能标题又可以进行细分成几级。</a:t>
            </a:r>
            <a:endParaRPr lang="en-US" altLang="zh-CN" sz="1200" dirty="0" smtClean="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UI</a:t>
              </a:r>
              <a:r>
                <a:rPr kumimoji="1" lang="zh-CN" altLang="en-US" sz="1400" dirty="0" smtClean="0">
                  <a:solidFill>
                    <a:srgbClr val="FFFFFF"/>
                  </a:solidFill>
                </a:rPr>
                <a:t>设计规范</a:t>
              </a:r>
              <a:endParaRPr kumimoji="1" lang="en-US" altLang="zh-CN" sz="1400" dirty="0">
                <a:solidFill>
                  <a:srgbClr val="FFFFFF"/>
                </a:solidFill>
              </a:endParaRPr>
            </a:p>
          </p:txBody>
        </p:sp>
      </p:grpSp>
      <p:pic>
        <p:nvPicPr>
          <p:cNvPr id="5" name="图片 4"/>
          <p:cNvPicPr>
            <a:picLocks noChangeAspect="1"/>
          </p:cNvPicPr>
          <p:nvPr/>
        </p:nvPicPr>
        <p:blipFill>
          <a:blip r:embed="rId3"/>
          <a:stretch>
            <a:fillRect/>
          </a:stretch>
        </p:blipFill>
        <p:spPr>
          <a:xfrm>
            <a:off x="3650926" y="2693991"/>
            <a:ext cx="5490460" cy="1688316"/>
          </a:xfrm>
          <a:prstGeom prst="rect">
            <a:avLst/>
          </a:prstGeom>
        </p:spPr>
      </p:pic>
      <p:sp>
        <p:nvSpPr>
          <p:cNvPr id="9" name="矩形 8"/>
          <p:cNvSpPr/>
          <p:nvPr/>
        </p:nvSpPr>
        <p:spPr>
          <a:xfrm>
            <a:off x="6184946" y="4382307"/>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[7]</a:t>
            </a:r>
            <a:endParaRPr kumimoji="1" lang="en-US" altLang="zh-CN" sz="800" dirty="0" smtClean="0">
              <a:solidFill>
                <a:srgbClr val="404040"/>
              </a:solidFill>
            </a:endParaRPr>
          </a:p>
        </p:txBody>
      </p:sp>
    </p:spTree>
    <p:extLst>
      <p:ext uri="{BB962C8B-B14F-4D97-AF65-F5344CB8AC3E}">
        <p14:creationId xmlns:p14="http://schemas.microsoft.com/office/powerpoint/2010/main" val="285689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2" y="0"/>
            <a:ext cx="9144001" cy="5143500"/>
          </a:xfrm>
          <a:prstGeom prst="homePlate">
            <a:avLst>
              <a:gd name="adj" fmla="val 0"/>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3" name="矩形 2"/>
          <p:cNvSpPr/>
          <p:nvPr/>
        </p:nvSpPr>
        <p:spPr>
          <a:xfrm>
            <a:off x="4281402" y="1242918"/>
            <a:ext cx="873957" cy="830997"/>
          </a:xfrm>
          <a:prstGeom prst="rect">
            <a:avLst/>
          </a:prstGeom>
        </p:spPr>
        <p:txBody>
          <a:bodyPr wrap="none">
            <a:spAutoFit/>
          </a:bodyPr>
          <a:lstStyle/>
          <a:p>
            <a:pPr algn="ctr"/>
            <a:r>
              <a:rPr lang="en-US" altLang="zh-CN" sz="4800" b="1" dirty="0" smtClean="0">
                <a:solidFill>
                  <a:schemeClr val="bg1"/>
                </a:solidFill>
              </a:rPr>
              <a:t>03</a:t>
            </a:r>
            <a:endParaRPr lang="zh-CN" altLang="en-US" sz="4800" b="1" dirty="0">
              <a:solidFill>
                <a:schemeClr val="bg1"/>
              </a:solidFill>
            </a:endParaRPr>
          </a:p>
        </p:txBody>
      </p:sp>
      <p:sp>
        <p:nvSpPr>
          <p:cNvPr id="4" name="矩形 3"/>
          <p:cNvSpPr/>
          <p:nvPr/>
        </p:nvSpPr>
        <p:spPr>
          <a:xfrm>
            <a:off x="3946375" y="2079933"/>
            <a:ext cx="1544013" cy="400110"/>
          </a:xfrm>
          <a:prstGeom prst="rect">
            <a:avLst/>
          </a:prstGeom>
        </p:spPr>
        <p:txBody>
          <a:bodyPr wrap="none">
            <a:spAutoFit/>
          </a:bodyPr>
          <a:lstStyle/>
          <a:p>
            <a:pPr algn="ctr"/>
            <a:r>
              <a:rPr lang="en-US" altLang="zh-CN" sz="2000" b="1" dirty="0" smtClean="0">
                <a:solidFill>
                  <a:schemeClr val="bg1"/>
                </a:solidFill>
              </a:rPr>
              <a:t>PART</a:t>
            </a:r>
            <a:r>
              <a:rPr lang="zh-CN" altLang="en-US" sz="2000" b="1" dirty="0" smtClean="0">
                <a:solidFill>
                  <a:schemeClr val="bg1"/>
                </a:solidFill>
              </a:rPr>
              <a:t> </a:t>
            </a:r>
            <a:r>
              <a:rPr lang="en-US" altLang="zh-CN" sz="2000" b="1" dirty="0" smtClean="0">
                <a:solidFill>
                  <a:schemeClr val="bg1"/>
                </a:solidFill>
              </a:rPr>
              <a:t>THREE</a:t>
            </a:r>
            <a:endParaRPr lang="zh-CN" altLang="en-US" sz="2000" dirty="0">
              <a:solidFill>
                <a:schemeClr val="bg1"/>
              </a:solidFill>
            </a:endParaRPr>
          </a:p>
        </p:txBody>
      </p:sp>
      <p:sp>
        <p:nvSpPr>
          <p:cNvPr id="5" name="矩形 4"/>
          <p:cNvSpPr/>
          <p:nvPr/>
        </p:nvSpPr>
        <p:spPr>
          <a:xfrm>
            <a:off x="4026534" y="2457623"/>
            <a:ext cx="1415772" cy="461665"/>
          </a:xfrm>
          <a:prstGeom prst="rect">
            <a:avLst/>
          </a:prstGeom>
        </p:spPr>
        <p:txBody>
          <a:bodyPr wrap="none">
            <a:spAutoFit/>
          </a:bodyPr>
          <a:lstStyle/>
          <a:p>
            <a:pPr algn="ctr"/>
            <a:r>
              <a:rPr lang="zh-CN" altLang="en-US" sz="2400" dirty="0" smtClean="0">
                <a:solidFill>
                  <a:schemeClr val="bg1"/>
                </a:solidFill>
              </a:rPr>
              <a:t>原型工具</a:t>
            </a:r>
            <a:endParaRPr lang="zh-CN" altLang="en-US" sz="2400" dirty="0">
              <a:solidFill>
                <a:schemeClr val="bg1"/>
              </a:solidFill>
            </a:endParaRPr>
          </a:p>
        </p:txBody>
      </p:sp>
    </p:spTree>
    <p:extLst>
      <p:ext uri="{BB962C8B-B14F-4D97-AF65-F5344CB8AC3E}">
        <p14:creationId xmlns:p14="http://schemas.microsoft.com/office/powerpoint/2010/main" val="291783145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分类</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2139047"/>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轻巧型：低保真；无控件；</a:t>
            </a:r>
            <a:r>
              <a:rPr lang="en-US" altLang="zh-CN" sz="1200" dirty="0">
                <a:solidFill>
                  <a:srgbClr val="242424"/>
                </a:solidFill>
                <a:latin typeface="+mn-ea"/>
              </a:rPr>
              <a:t>iOS</a:t>
            </a:r>
            <a:r>
              <a:rPr lang="zh-CN" altLang="en-US" sz="1200" dirty="0">
                <a:solidFill>
                  <a:srgbClr val="242424"/>
                </a:solidFill>
                <a:latin typeface="+mn-ea"/>
              </a:rPr>
              <a:t>；少交互；免费。</a:t>
            </a:r>
            <a:endParaRPr lang="zh-CN" altLang="en-US"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专业型：高保真度；自带控件；</a:t>
            </a:r>
            <a:r>
              <a:rPr lang="en-US" altLang="zh-CN" sz="1200" dirty="0">
                <a:solidFill>
                  <a:srgbClr val="242424"/>
                </a:solidFill>
                <a:latin typeface="+mn-ea"/>
              </a:rPr>
              <a:t>Mac+iOS</a:t>
            </a:r>
            <a:r>
              <a:rPr lang="zh-CN" altLang="en-US" sz="1200" dirty="0">
                <a:solidFill>
                  <a:srgbClr val="242424"/>
                </a:solidFill>
                <a:latin typeface="+mn-ea"/>
              </a:rPr>
              <a:t>；全交互；收费</a:t>
            </a:r>
            <a:r>
              <a:rPr lang="en-US" altLang="zh-CN" sz="1200" dirty="0">
                <a:solidFill>
                  <a:srgbClr val="242424"/>
                </a:solidFill>
                <a:latin typeface="+mn-ea"/>
              </a:rPr>
              <a:t>+</a:t>
            </a:r>
            <a:r>
              <a:rPr lang="zh-CN" altLang="en-US" sz="1200" dirty="0" smtClean="0">
                <a:solidFill>
                  <a:srgbClr val="242424"/>
                </a:solidFill>
                <a:latin typeface="+mn-ea"/>
              </a:rPr>
              <a:t>免费。</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en-US" altLang="zh-CN" sz="1200" dirty="0" smtClean="0">
                <a:solidFill>
                  <a:srgbClr val="242424"/>
                </a:solidFill>
                <a:latin typeface="+mn-ea"/>
              </a:rPr>
              <a:t>HTML</a:t>
            </a:r>
            <a:r>
              <a:rPr lang="zh-CN" altLang="en-US" sz="1200" dirty="0">
                <a:solidFill>
                  <a:srgbClr val="242424"/>
                </a:solidFill>
                <a:latin typeface="+mn-ea"/>
              </a:rPr>
              <a:t>型：中保真度；自带控件；全平台；需联网；少交互；收费</a:t>
            </a:r>
            <a:r>
              <a:rPr lang="en-US" altLang="zh-CN" sz="1200" dirty="0">
                <a:solidFill>
                  <a:srgbClr val="242424"/>
                </a:solidFill>
                <a:latin typeface="+mn-ea"/>
              </a:rPr>
              <a:t>+</a:t>
            </a:r>
            <a:r>
              <a:rPr lang="zh-CN" altLang="en-US" sz="1200" dirty="0">
                <a:solidFill>
                  <a:srgbClr val="242424"/>
                </a:solidFill>
                <a:latin typeface="+mn-ea"/>
              </a:rPr>
              <a:t>免费</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超大型：高保真度；可拓展控件；自定义库；适配；少交互；收费。</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辅助型：特定功能（动画；图标；投影</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[1]</a:t>
            </a:r>
            <a:endParaRPr lang="en-US" altLang="zh-CN" sz="1200" dirty="0" smtClean="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endParaRPr kumimoji="1" lang="en-US" altLang="zh-CN" sz="1400" b="1" dirty="0">
                <a:solidFill>
                  <a:srgbClr val="FFFFFF"/>
                </a:solidFill>
              </a:endParaRPr>
            </a:p>
          </p:txBody>
        </p:sp>
      </p:grpSp>
    </p:spTree>
    <p:extLst>
      <p:ext uri="{BB962C8B-B14F-4D97-AF65-F5344CB8AC3E}">
        <p14:creationId xmlns:p14="http://schemas.microsoft.com/office/powerpoint/2010/main" val="4097363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 5"/>
          <p:cNvGrpSpPr/>
          <p:nvPr/>
        </p:nvGrpSpPr>
        <p:grpSpPr>
          <a:xfrm>
            <a:off x="429925" y="0"/>
            <a:ext cx="2120044" cy="1343608"/>
            <a:chOff x="787145" y="0"/>
            <a:chExt cx="2120044" cy="1343608"/>
          </a:xfrm>
        </p:grpSpPr>
        <p:sp>
          <p:nvSpPr>
            <p:cNvPr id="7" name="矩形 6"/>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8" name="矩形 7"/>
            <p:cNvSpPr/>
            <p:nvPr/>
          </p:nvSpPr>
          <p:spPr>
            <a:xfrm>
              <a:off x="871107" y="533943"/>
              <a:ext cx="1855426"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dirty="0" smtClean="0">
                  <a:solidFill>
                    <a:srgbClr val="FFFFFF"/>
                  </a:solidFill>
                </a:rPr>
                <a:t>原型工具</a:t>
              </a:r>
              <a:r>
                <a:rPr kumimoji="1" lang="en-US" altLang="zh-CN" sz="1400" dirty="0" smtClean="0">
                  <a:solidFill>
                    <a:srgbClr val="FFFFFF"/>
                  </a:solidFill>
                </a:rPr>
                <a:t>·</a:t>
              </a:r>
              <a:r>
                <a:rPr kumimoji="1" lang="zh-CN" altLang="en-US" sz="1400" dirty="0">
                  <a:solidFill>
                    <a:srgbClr val="FFFFFF"/>
                  </a:solidFill>
                </a:rPr>
                <a:t>示例</a:t>
              </a:r>
              <a:endParaRPr kumimoji="1" lang="en-US" altLang="zh-CN" sz="1400" dirty="0">
                <a:solidFill>
                  <a:srgbClr val="FFFFFF"/>
                </a:solidFill>
              </a:endParaRPr>
            </a:p>
          </p:txBody>
        </p:sp>
      </p:grpSp>
      <p:sp>
        <p:nvSpPr>
          <p:cNvPr id="2" name="矩形 1"/>
          <p:cNvSpPr/>
          <p:nvPr/>
        </p:nvSpPr>
        <p:spPr>
          <a:xfrm>
            <a:off x="645378" y="2679648"/>
            <a:ext cx="1486474" cy="355668"/>
          </a:xfrm>
          <a:prstGeom prst="rect">
            <a:avLst/>
          </a:prstGeom>
          <a:solidFill>
            <a:srgbClr val="E93929">
              <a:alpha val="2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 name="文本框 3"/>
          <p:cNvSpPr txBox="1"/>
          <p:nvPr/>
        </p:nvSpPr>
        <p:spPr>
          <a:xfrm>
            <a:off x="725737" y="2718983"/>
            <a:ext cx="986548" cy="276999"/>
          </a:xfrm>
          <a:prstGeom prst="rect">
            <a:avLst/>
          </a:prstGeom>
          <a:noFill/>
        </p:spPr>
        <p:txBody>
          <a:bodyPr wrap="square" rtlCol="0">
            <a:spAutoFit/>
          </a:bodyPr>
          <a:lstStyle/>
          <a:p>
            <a:r>
              <a:rPr kumimoji="1" lang="zh-CN" altLang="en-US" sz="1200" b="1" dirty="0" smtClean="0">
                <a:solidFill>
                  <a:schemeClr val="bg1"/>
                </a:solidFill>
              </a:rPr>
              <a:t>轻巧型</a:t>
            </a:r>
            <a:endParaRPr kumimoji="1" lang="zh-CN" altLang="en-US" sz="1200" b="1" dirty="0">
              <a:solidFill>
                <a:schemeClr val="bg1"/>
              </a:solidFill>
            </a:endParaRPr>
          </a:p>
        </p:txBody>
      </p:sp>
      <p:cxnSp>
        <p:nvCxnSpPr>
          <p:cNvPr id="9" name="直线连接符 8"/>
          <p:cNvCxnSpPr/>
          <p:nvPr/>
        </p:nvCxnSpPr>
        <p:spPr>
          <a:xfrm flipV="1">
            <a:off x="656089" y="1644104"/>
            <a:ext cx="0" cy="1043629"/>
          </a:xfrm>
          <a:prstGeom prst="line">
            <a:avLst/>
          </a:prstGeom>
          <a:ln w="12700" cmpd="sng">
            <a:solidFill>
              <a:srgbClr val="404040"/>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10" name="文本框 8"/>
          <p:cNvSpPr txBox="1"/>
          <p:nvPr/>
        </p:nvSpPr>
        <p:spPr>
          <a:xfrm>
            <a:off x="725737" y="1715611"/>
            <a:ext cx="1473784" cy="6848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smtClean="0">
                <a:solidFill>
                  <a:srgbClr val="404040"/>
                </a:solidFill>
              </a:rPr>
              <a:t>顶部“开始”面板中可以对字体、字号、颜色、行距等进行修改。</a:t>
            </a:r>
            <a:endParaRPr lang="en-US" altLang="zh-CN" sz="1000" dirty="0">
              <a:solidFill>
                <a:srgbClr val="404040"/>
              </a:solidFill>
            </a:endParaRPr>
          </a:p>
        </p:txBody>
      </p:sp>
      <p:sp>
        <p:nvSpPr>
          <p:cNvPr id="11" name="矩形 10"/>
          <p:cNvSpPr/>
          <p:nvPr/>
        </p:nvSpPr>
        <p:spPr>
          <a:xfrm>
            <a:off x="725737" y="1520993"/>
            <a:ext cx="423514" cy="246221"/>
          </a:xfrm>
          <a:prstGeom prst="rect">
            <a:avLst/>
          </a:prstGeom>
        </p:spPr>
        <p:txBody>
          <a:bodyPr wrap="none">
            <a:spAutoFit/>
          </a:bodyPr>
          <a:lstStyle/>
          <a:p>
            <a:r>
              <a:rPr lang="en-US" altLang="zh-CN" sz="1000" b="1" dirty="0">
                <a:solidFill>
                  <a:srgbClr val="E93929"/>
                </a:solidFill>
              </a:rPr>
              <a:t>Pop</a:t>
            </a:r>
            <a:endParaRPr lang="zh-CN" altLang="en-US" sz="1000" b="1" dirty="0">
              <a:solidFill>
                <a:srgbClr val="E93929"/>
              </a:solidFill>
            </a:endParaRPr>
          </a:p>
        </p:txBody>
      </p:sp>
      <p:cxnSp>
        <p:nvCxnSpPr>
          <p:cNvPr id="13" name="直线连接符 12"/>
          <p:cNvCxnSpPr/>
          <p:nvPr/>
        </p:nvCxnSpPr>
        <p:spPr>
          <a:xfrm>
            <a:off x="656089" y="3035316"/>
            <a:ext cx="0" cy="1043629"/>
          </a:xfrm>
          <a:prstGeom prst="line">
            <a:avLst/>
          </a:prstGeom>
          <a:ln w="12700" cmpd="sng">
            <a:solidFill>
              <a:srgbClr val="404040"/>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14" name="文本框 8"/>
          <p:cNvSpPr txBox="1"/>
          <p:nvPr/>
        </p:nvSpPr>
        <p:spPr>
          <a:xfrm>
            <a:off x="725737" y="4150452"/>
            <a:ext cx="1473784" cy="6848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smtClean="0">
                <a:solidFill>
                  <a:srgbClr val="404040"/>
                </a:solidFill>
              </a:rPr>
              <a:t>顶部</a:t>
            </a:r>
            <a:r>
              <a:rPr lang="zh-CN" altLang="en-US" sz="1000" dirty="0">
                <a:solidFill>
                  <a:srgbClr val="404040"/>
                </a:solidFill>
              </a:rPr>
              <a:t>“开始”面板中可以对字体、字号、颜色、行距等进行修改。</a:t>
            </a:r>
            <a:endParaRPr lang="en-US" altLang="zh-CN" sz="1000" dirty="0">
              <a:solidFill>
                <a:srgbClr val="404040"/>
              </a:solidFill>
            </a:endParaRPr>
          </a:p>
        </p:txBody>
      </p:sp>
      <p:sp>
        <p:nvSpPr>
          <p:cNvPr id="15" name="矩形 14"/>
          <p:cNvSpPr/>
          <p:nvPr/>
        </p:nvSpPr>
        <p:spPr>
          <a:xfrm>
            <a:off x="725737" y="3955834"/>
            <a:ext cx="713657" cy="246221"/>
          </a:xfrm>
          <a:prstGeom prst="rect">
            <a:avLst/>
          </a:prstGeom>
        </p:spPr>
        <p:txBody>
          <a:bodyPr wrap="none">
            <a:spAutoFit/>
          </a:bodyPr>
          <a:lstStyle/>
          <a:p>
            <a:r>
              <a:rPr lang="en-US" altLang="zh-CN" sz="1000" b="1" dirty="0">
                <a:solidFill>
                  <a:srgbClr val="E93929"/>
                </a:solidFill>
              </a:rPr>
              <a:t>Tapcase</a:t>
            </a:r>
            <a:endParaRPr lang="zh-CN" altLang="en-US" sz="1000" b="1" dirty="0">
              <a:solidFill>
                <a:srgbClr val="E93929"/>
              </a:solidFill>
            </a:endParaRPr>
          </a:p>
        </p:txBody>
      </p:sp>
      <p:sp>
        <p:nvSpPr>
          <p:cNvPr id="25" name="矩形 24"/>
          <p:cNvSpPr/>
          <p:nvPr/>
        </p:nvSpPr>
        <p:spPr>
          <a:xfrm>
            <a:off x="2289624" y="2679648"/>
            <a:ext cx="1486474" cy="355668"/>
          </a:xfrm>
          <a:prstGeom prst="rect">
            <a:avLst/>
          </a:prstGeom>
          <a:solidFill>
            <a:srgbClr val="E93929">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6" name="文本框 25"/>
          <p:cNvSpPr txBox="1"/>
          <p:nvPr/>
        </p:nvSpPr>
        <p:spPr>
          <a:xfrm>
            <a:off x="2369983" y="2718983"/>
            <a:ext cx="986548" cy="276999"/>
          </a:xfrm>
          <a:prstGeom prst="rect">
            <a:avLst/>
          </a:prstGeom>
          <a:noFill/>
        </p:spPr>
        <p:txBody>
          <a:bodyPr wrap="square" rtlCol="0">
            <a:spAutoFit/>
          </a:bodyPr>
          <a:lstStyle/>
          <a:p>
            <a:r>
              <a:rPr kumimoji="1" lang="zh-CN" altLang="en-US" sz="1200" b="1" dirty="0" smtClean="0">
                <a:solidFill>
                  <a:schemeClr val="bg1"/>
                </a:solidFill>
              </a:rPr>
              <a:t>专业型</a:t>
            </a:r>
            <a:endParaRPr kumimoji="1" lang="zh-CN" altLang="en-US" sz="1200" b="1" dirty="0">
              <a:solidFill>
                <a:schemeClr val="bg1"/>
              </a:solidFill>
            </a:endParaRPr>
          </a:p>
        </p:txBody>
      </p:sp>
      <p:cxnSp>
        <p:nvCxnSpPr>
          <p:cNvPr id="19" name="直线连接符 18"/>
          <p:cNvCxnSpPr/>
          <p:nvPr/>
        </p:nvCxnSpPr>
        <p:spPr>
          <a:xfrm flipV="1">
            <a:off x="2300335" y="1644104"/>
            <a:ext cx="0" cy="1043629"/>
          </a:xfrm>
          <a:prstGeom prst="line">
            <a:avLst/>
          </a:prstGeom>
          <a:ln w="12700" cmpd="sng">
            <a:solidFill>
              <a:srgbClr val="404040"/>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20" name="文本框 8"/>
          <p:cNvSpPr txBox="1"/>
          <p:nvPr/>
        </p:nvSpPr>
        <p:spPr>
          <a:xfrm>
            <a:off x="2369983" y="1715611"/>
            <a:ext cx="1473784" cy="6848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smtClean="0">
                <a:solidFill>
                  <a:srgbClr val="404040"/>
                </a:solidFill>
              </a:rPr>
              <a:t>顶部</a:t>
            </a:r>
            <a:r>
              <a:rPr lang="zh-CN" altLang="en-US" sz="1000" dirty="0">
                <a:solidFill>
                  <a:srgbClr val="404040"/>
                </a:solidFill>
              </a:rPr>
              <a:t>“开始”面板中可以对字体、字号、颜色、行距等进行修改。</a:t>
            </a:r>
            <a:endParaRPr lang="en-US" altLang="zh-CN" sz="1000" dirty="0">
              <a:solidFill>
                <a:srgbClr val="404040"/>
              </a:solidFill>
            </a:endParaRPr>
          </a:p>
        </p:txBody>
      </p:sp>
      <p:sp>
        <p:nvSpPr>
          <p:cNvPr id="21" name="矩形 20"/>
          <p:cNvSpPr/>
          <p:nvPr/>
        </p:nvSpPr>
        <p:spPr>
          <a:xfrm>
            <a:off x="2369983" y="1520993"/>
            <a:ext cx="1584088" cy="246221"/>
          </a:xfrm>
          <a:prstGeom prst="rect">
            <a:avLst/>
          </a:prstGeom>
        </p:spPr>
        <p:txBody>
          <a:bodyPr wrap="none">
            <a:spAutoFit/>
          </a:bodyPr>
          <a:lstStyle/>
          <a:p>
            <a:r>
              <a:rPr lang="en-US" altLang="zh-CN" sz="1000" b="1" dirty="0">
                <a:solidFill>
                  <a:srgbClr val="E93929"/>
                </a:solidFill>
              </a:rPr>
              <a:t>UIDesigner + UIDPlayer</a:t>
            </a:r>
            <a:endParaRPr lang="zh-CN" altLang="en-US" sz="1000" b="1" dirty="0">
              <a:solidFill>
                <a:srgbClr val="E93929"/>
              </a:solidFill>
            </a:endParaRPr>
          </a:p>
        </p:txBody>
      </p:sp>
      <p:cxnSp>
        <p:nvCxnSpPr>
          <p:cNvPr id="22" name="直线连接符 21"/>
          <p:cNvCxnSpPr/>
          <p:nvPr/>
        </p:nvCxnSpPr>
        <p:spPr>
          <a:xfrm>
            <a:off x="2300335" y="3035316"/>
            <a:ext cx="0" cy="1043629"/>
          </a:xfrm>
          <a:prstGeom prst="line">
            <a:avLst/>
          </a:prstGeom>
          <a:ln w="12700" cmpd="sng">
            <a:solidFill>
              <a:srgbClr val="404040"/>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23" name="文本框 8"/>
          <p:cNvSpPr txBox="1"/>
          <p:nvPr/>
        </p:nvSpPr>
        <p:spPr>
          <a:xfrm>
            <a:off x="2369983" y="4150452"/>
            <a:ext cx="1473784" cy="6848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smtClean="0">
                <a:solidFill>
                  <a:srgbClr val="404040"/>
                </a:solidFill>
              </a:rPr>
              <a:t>顶部</a:t>
            </a:r>
            <a:r>
              <a:rPr lang="zh-CN" altLang="en-US" sz="1000" dirty="0">
                <a:solidFill>
                  <a:srgbClr val="404040"/>
                </a:solidFill>
              </a:rPr>
              <a:t>“开始”面板中可以对字体、字号、颜色、行距等进行修改。</a:t>
            </a:r>
            <a:endParaRPr lang="en-US" altLang="zh-CN" sz="1000" dirty="0">
              <a:solidFill>
                <a:srgbClr val="404040"/>
              </a:solidFill>
            </a:endParaRPr>
          </a:p>
        </p:txBody>
      </p:sp>
      <p:sp>
        <p:nvSpPr>
          <p:cNvPr id="24" name="矩形 23"/>
          <p:cNvSpPr/>
          <p:nvPr/>
        </p:nvSpPr>
        <p:spPr>
          <a:xfrm>
            <a:off x="2369983" y="3955834"/>
            <a:ext cx="1274708" cy="246221"/>
          </a:xfrm>
          <a:prstGeom prst="rect">
            <a:avLst/>
          </a:prstGeom>
        </p:spPr>
        <p:txBody>
          <a:bodyPr wrap="none">
            <a:spAutoFit/>
          </a:bodyPr>
          <a:lstStyle/>
          <a:p>
            <a:r>
              <a:rPr lang="en-US" altLang="zh-CN" sz="1000" b="1" dirty="0">
                <a:solidFill>
                  <a:srgbClr val="E93929"/>
                </a:solidFill>
              </a:rPr>
              <a:t>Briefs + Briefscase</a:t>
            </a:r>
            <a:endParaRPr lang="zh-CN" altLang="en-US" sz="1000" b="1" dirty="0">
              <a:solidFill>
                <a:srgbClr val="E93929"/>
              </a:solidFill>
            </a:endParaRPr>
          </a:p>
        </p:txBody>
      </p:sp>
      <p:sp>
        <p:nvSpPr>
          <p:cNvPr id="35" name="矩形 34"/>
          <p:cNvSpPr/>
          <p:nvPr/>
        </p:nvSpPr>
        <p:spPr>
          <a:xfrm>
            <a:off x="3933870" y="2679648"/>
            <a:ext cx="1486474" cy="355668"/>
          </a:xfrm>
          <a:prstGeom prst="rect">
            <a:avLst/>
          </a:prstGeom>
          <a:solidFill>
            <a:srgbClr val="E93929">
              <a:alpha val="6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6" name="文本框 35"/>
          <p:cNvSpPr txBox="1"/>
          <p:nvPr/>
        </p:nvSpPr>
        <p:spPr>
          <a:xfrm>
            <a:off x="4014229" y="2718983"/>
            <a:ext cx="986548" cy="276999"/>
          </a:xfrm>
          <a:prstGeom prst="rect">
            <a:avLst/>
          </a:prstGeom>
          <a:noFill/>
        </p:spPr>
        <p:txBody>
          <a:bodyPr wrap="square" rtlCol="0">
            <a:spAutoFit/>
          </a:bodyPr>
          <a:lstStyle/>
          <a:p>
            <a:r>
              <a:rPr kumimoji="1" lang="en-US" altLang="zh-CN" sz="1200" b="1" dirty="0" smtClean="0">
                <a:solidFill>
                  <a:schemeClr val="bg1"/>
                </a:solidFill>
              </a:rPr>
              <a:t>HTML</a:t>
            </a:r>
            <a:r>
              <a:rPr kumimoji="1" lang="zh-CN" altLang="en-US" sz="1200" b="1" dirty="0" smtClean="0">
                <a:solidFill>
                  <a:schemeClr val="bg1"/>
                </a:solidFill>
              </a:rPr>
              <a:t>型</a:t>
            </a:r>
            <a:endParaRPr kumimoji="1" lang="zh-CN" altLang="en-US" sz="1200" b="1" dirty="0">
              <a:solidFill>
                <a:schemeClr val="bg1"/>
              </a:solidFill>
            </a:endParaRPr>
          </a:p>
        </p:txBody>
      </p:sp>
      <p:cxnSp>
        <p:nvCxnSpPr>
          <p:cNvPr id="29" name="直线连接符 28"/>
          <p:cNvCxnSpPr/>
          <p:nvPr/>
        </p:nvCxnSpPr>
        <p:spPr>
          <a:xfrm flipV="1">
            <a:off x="3944581" y="1644104"/>
            <a:ext cx="0" cy="1043629"/>
          </a:xfrm>
          <a:prstGeom prst="line">
            <a:avLst/>
          </a:prstGeom>
          <a:ln w="12700" cmpd="sng">
            <a:solidFill>
              <a:srgbClr val="404040"/>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30" name="文本框 8"/>
          <p:cNvSpPr txBox="1"/>
          <p:nvPr/>
        </p:nvSpPr>
        <p:spPr>
          <a:xfrm>
            <a:off x="4014229" y="1715611"/>
            <a:ext cx="1473784" cy="6848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smtClean="0">
                <a:solidFill>
                  <a:srgbClr val="404040"/>
                </a:solidFill>
              </a:rPr>
              <a:t>顶部</a:t>
            </a:r>
            <a:r>
              <a:rPr lang="zh-CN" altLang="en-US" sz="1000" dirty="0">
                <a:solidFill>
                  <a:srgbClr val="404040"/>
                </a:solidFill>
              </a:rPr>
              <a:t>“开始”面板中可以对字体、字号、颜色、行距等进行修改。</a:t>
            </a:r>
            <a:endParaRPr lang="en-US" altLang="zh-CN" sz="1000" dirty="0">
              <a:solidFill>
                <a:srgbClr val="404040"/>
              </a:solidFill>
            </a:endParaRPr>
          </a:p>
        </p:txBody>
      </p:sp>
      <p:sp>
        <p:nvSpPr>
          <p:cNvPr id="31" name="矩形 30"/>
          <p:cNvSpPr/>
          <p:nvPr/>
        </p:nvSpPr>
        <p:spPr>
          <a:xfrm>
            <a:off x="4014229" y="1520993"/>
            <a:ext cx="503664" cy="246221"/>
          </a:xfrm>
          <a:prstGeom prst="rect">
            <a:avLst/>
          </a:prstGeom>
        </p:spPr>
        <p:txBody>
          <a:bodyPr wrap="none">
            <a:spAutoFit/>
          </a:bodyPr>
          <a:lstStyle/>
          <a:p>
            <a:r>
              <a:rPr lang="en-US" altLang="zh-CN" sz="1000" b="1" dirty="0">
                <a:solidFill>
                  <a:srgbClr val="E93929"/>
                </a:solidFill>
              </a:rPr>
              <a:t>Flinto</a:t>
            </a:r>
            <a:endParaRPr lang="zh-CN" altLang="en-US" sz="1000" b="1" dirty="0">
              <a:solidFill>
                <a:srgbClr val="E93929"/>
              </a:solidFill>
            </a:endParaRPr>
          </a:p>
        </p:txBody>
      </p:sp>
      <p:cxnSp>
        <p:nvCxnSpPr>
          <p:cNvPr id="32" name="直线连接符 31"/>
          <p:cNvCxnSpPr/>
          <p:nvPr/>
        </p:nvCxnSpPr>
        <p:spPr>
          <a:xfrm>
            <a:off x="3944581" y="3035316"/>
            <a:ext cx="0" cy="1043629"/>
          </a:xfrm>
          <a:prstGeom prst="line">
            <a:avLst/>
          </a:prstGeom>
          <a:ln w="12700" cmpd="sng">
            <a:solidFill>
              <a:srgbClr val="404040"/>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33" name="文本框 8"/>
          <p:cNvSpPr txBox="1"/>
          <p:nvPr/>
        </p:nvSpPr>
        <p:spPr>
          <a:xfrm>
            <a:off x="4014229" y="4150452"/>
            <a:ext cx="1473784" cy="6848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smtClean="0">
                <a:solidFill>
                  <a:srgbClr val="404040"/>
                </a:solidFill>
              </a:rPr>
              <a:t>顶部</a:t>
            </a:r>
            <a:r>
              <a:rPr lang="zh-CN" altLang="en-US" sz="1000" dirty="0">
                <a:solidFill>
                  <a:srgbClr val="404040"/>
                </a:solidFill>
              </a:rPr>
              <a:t>“开始”面板中可以对字体、字号、颜色、行距等进行修改。</a:t>
            </a:r>
            <a:endParaRPr lang="en-US" altLang="zh-CN" sz="1000" dirty="0">
              <a:solidFill>
                <a:srgbClr val="404040"/>
              </a:solidFill>
            </a:endParaRPr>
          </a:p>
        </p:txBody>
      </p:sp>
      <p:sp>
        <p:nvSpPr>
          <p:cNvPr id="34" name="矩形 33"/>
          <p:cNvSpPr/>
          <p:nvPr/>
        </p:nvSpPr>
        <p:spPr>
          <a:xfrm>
            <a:off x="4014229" y="3955834"/>
            <a:ext cx="575799" cy="246221"/>
          </a:xfrm>
          <a:prstGeom prst="rect">
            <a:avLst/>
          </a:prstGeom>
        </p:spPr>
        <p:txBody>
          <a:bodyPr wrap="none">
            <a:spAutoFit/>
          </a:bodyPr>
          <a:lstStyle/>
          <a:p>
            <a:r>
              <a:rPr lang="en-US" altLang="zh-CN" sz="1000" b="1" dirty="0">
                <a:solidFill>
                  <a:srgbClr val="E93929"/>
                </a:solidFill>
              </a:rPr>
              <a:t>Fluidui</a:t>
            </a:r>
            <a:endParaRPr lang="zh-CN" altLang="en-US" sz="1000" b="1" dirty="0">
              <a:solidFill>
                <a:srgbClr val="E93929"/>
              </a:solidFill>
            </a:endParaRPr>
          </a:p>
        </p:txBody>
      </p:sp>
      <p:sp>
        <p:nvSpPr>
          <p:cNvPr id="45" name="矩形 44"/>
          <p:cNvSpPr/>
          <p:nvPr/>
        </p:nvSpPr>
        <p:spPr>
          <a:xfrm>
            <a:off x="5578116" y="2679648"/>
            <a:ext cx="1486474" cy="35566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6" name="文本框 45"/>
          <p:cNvSpPr txBox="1"/>
          <p:nvPr/>
        </p:nvSpPr>
        <p:spPr>
          <a:xfrm>
            <a:off x="5658475" y="2718983"/>
            <a:ext cx="986548" cy="276999"/>
          </a:xfrm>
          <a:prstGeom prst="rect">
            <a:avLst/>
          </a:prstGeom>
          <a:noFill/>
        </p:spPr>
        <p:txBody>
          <a:bodyPr wrap="square" rtlCol="0">
            <a:spAutoFit/>
          </a:bodyPr>
          <a:lstStyle/>
          <a:p>
            <a:r>
              <a:rPr kumimoji="1" lang="zh-CN" altLang="en-US" sz="1200" b="1" dirty="0">
                <a:solidFill>
                  <a:schemeClr val="bg1"/>
                </a:solidFill>
              </a:rPr>
              <a:t>超大型</a:t>
            </a:r>
          </a:p>
        </p:txBody>
      </p:sp>
      <p:cxnSp>
        <p:nvCxnSpPr>
          <p:cNvPr id="39" name="直线连接符 38"/>
          <p:cNvCxnSpPr/>
          <p:nvPr/>
        </p:nvCxnSpPr>
        <p:spPr>
          <a:xfrm flipV="1">
            <a:off x="5588827" y="1644104"/>
            <a:ext cx="0" cy="1043629"/>
          </a:xfrm>
          <a:prstGeom prst="line">
            <a:avLst/>
          </a:prstGeom>
          <a:ln w="12700" cmpd="sng">
            <a:solidFill>
              <a:srgbClr val="404040"/>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40" name="文本框 8"/>
          <p:cNvSpPr txBox="1"/>
          <p:nvPr/>
        </p:nvSpPr>
        <p:spPr>
          <a:xfrm>
            <a:off x="5658475" y="1715611"/>
            <a:ext cx="1473784" cy="6848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smtClean="0">
                <a:solidFill>
                  <a:srgbClr val="404040"/>
                </a:solidFill>
              </a:rPr>
              <a:t>顶部</a:t>
            </a:r>
            <a:r>
              <a:rPr lang="zh-CN" altLang="en-US" sz="1000" dirty="0">
                <a:solidFill>
                  <a:srgbClr val="404040"/>
                </a:solidFill>
              </a:rPr>
              <a:t>“开始”面板中可以对字体、字号、颜色、行距等进行修改。</a:t>
            </a:r>
            <a:endParaRPr lang="en-US" altLang="zh-CN" sz="1000" dirty="0">
              <a:solidFill>
                <a:srgbClr val="404040"/>
              </a:solidFill>
            </a:endParaRPr>
          </a:p>
        </p:txBody>
      </p:sp>
      <p:sp>
        <p:nvSpPr>
          <p:cNvPr id="41" name="矩形 40"/>
          <p:cNvSpPr/>
          <p:nvPr/>
        </p:nvSpPr>
        <p:spPr>
          <a:xfrm>
            <a:off x="5658475" y="1520993"/>
            <a:ext cx="551754" cy="246221"/>
          </a:xfrm>
          <a:prstGeom prst="rect">
            <a:avLst/>
          </a:prstGeom>
        </p:spPr>
        <p:txBody>
          <a:bodyPr wrap="none">
            <a:spAutoFit/>
          </a:bodyPr>
          <a:lstStyle/>
          <a:p>
            <a:r>
              <a:rPr lang="en-US" altLang="zh-CN" sz="1000" b="1" dirty="0">
                <a:solidFill>
                  <a:srgbClr val="E93929"/>
                </a:solidFill>
              </a:rPr>
              <a:t>Axure</a:t>
            </a:r>
            <a:endParaRPr lang="zh-CN" altLang="en-US" sz="1000" b="1" dirty="0">
              <a:solidFill>
                <a:srgbClr val="E93929"/>
              </a:solidFill>
            </a:endParaRPr>
          </a:p>
        </p:txBody>
      </p:sp>
      <p:cxnSp>
        <p:nvCxnSpPr>
          <p:cNvPr id="42" name="直线连接符 41"/>
          <p:cNvCxnSpPr/>
          <p:nvPr/>
        </p:nvCxnSpPr>
        <p:spPr>
          <a:xfrm>
            <a:off x="5588827" y="3035316"/>
            <a:ext cx="0" cy="1043629"/>
          </a:xfrm>
          <a:prstGeom prst="line">
            <a:avLst/>
          </a:prstGeom>
          <a:ln w="12700" cmpd="sng">
            <a:solidFill>
              <a:srgbClr val="404040"/>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43" name="文本框 8"/>
          <p:cNvSpPr txBox="1"/>
          <p:nvPr/>
        </p:nvSpPr>
        <p:spPr>
          <a:xfrm>
            <a:off x="5658475" y="4150452"/>
            <a:ext cx="1473784" cy="6848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smtClean="0">
                <a:solidFill>
                  <a:srgbClr val="404040"/>
                </a:solidFill>
              </a:rPr>
              <a:t>顶部</a:t>
            </a:r>
            <a:r>
              <a:rPr lang="zh-CN" altLang="en-US" sz="1000" dirty="0">
                <a:solidFill>
                  <a:srgbClr val="404040"/>
                </a:solidFill>
              </a:rPr>
              <a:t>“开始”面板中可以对字体、字号、颜色、行距等进行修改。</a:t>
            </a:r>
            <a:endParaRPr lang="en-US" altLang="zh-CN" sz="1000" dirty="0">
              <a:solidFill>
                <a:srgbClr val="404040"/>
              </a:solidFill>
            </a:endParaRPr>
          </a:p>
        </p:txBody>
      </p:sp>
      <p:sp>
        <p:nvSpPr>
          <p:cNvPr id="44" name="矩形 43"/>
          <p:cNvSpPr/>
          <p:nvPr/>
        </p:nvSpPr>
        <p:spPr>
          <a:xfrm>
            <a:off x="5658475" y="3955834"/>
            <a:ext cx="821059" cy="246221"/>
          </a:xfrm>
          <a:prstGeom prst="rect">
            <a:avLst/>
          </a:prstGeom>
        </p:spPr>
        <p:txBody>
          <a:bodyPr wrap="none">
            <a:spAutoFit/>
          </a:bodyPr>
          <a:lstStyle/>
          <a:p>
            <a:r>
              <a:rPr lang="en-US" altLang="zh-CN" sz="1000" b="1" dirty="0">
                <a:solidFill>
                  <a:srgbClr val="E93929"/>
                </a:solidFill>
              </a:rPr>
              <a:t>Mockplus </a:t>
            </a:r>
            <a:endParaRPr lang="zh-CN" altLang="en-US" sz="1000" b="1" dirty="0">
              <a:solidFill>
                <a:srgbClr val="E93929"/>
              </a:solidFill>
            </a:endParaRPr>
          </a:p>
        </p:txBody>
      </p:sp>
      <p:sp>
        <p:nvSpPr>
          <p:cNvPr id="55" name="矩形 54"/>
          <p:cNvSpPr/>
          <p:nvPr/>
        </p:nvSpPr>
        <p:spPr>
          <a:xfrm>
            <a:off x="7222363" y="2679648"/>
            <a:ext cx="1486474" cy="355668"/>
          </a:xfrm>
          <a:prstGeom prst="rect">
            <a:avLst/>
          </a:prstGeom>
          <a:solidFill>
            <a:srgbClr val="E939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6" name="文本框 55"/>
          <p:cNvSpPr txBox="1"/>
          <p:nvPr/>
        </p:nvSpPr>
        <p:spPr>
          <a:xfrm>
            <a:off x="7302722" y="2718983"/>
            <a:ext cx="986548" cy="276999"/>
          </a:xfrm>
          <a:prstGeom prst="rect">
            <a:avLst/>
          </a:prstGeom>
          <a:noFill/>
        </p:spPr>
        <p:txBody>
          <a:bodyPr wrap="square" rtlCol="0">
            <a:spAutoFit/>
          </a:bodyPr>
          <a:lstStyle/>
          <a:p>
            <a:r>
              <a:rPr kumimoji="1" lang="zh-CN" altLang="en-US" sz="1200" b="1" dirty="0" smtClean="0">
                <a:solidFill>
                  <a:schemeClr val="bg1"/>
                </a:solidFill>
              </a:rPr>
              <a:t>辅助型</a:t>
            </a:r>
            <a:endParaRPr kumimoji="1" lang="zh-CN" altLang="en-US" sz="1200" b="1" dirty="0">
              <a:solidFill>
                <a:schemeClr val="bg1"/>
              </a:solidFill>
            </a:endParaRPr>
          </a:p>
        </p:txBody>
      </p:sp>
      <p:cxnSp>
        <p:nvCxnSpPr>
          <p:cNvPr id="49" name="直线连接符 48"/>
          <p:cNvCxnSpPr/>
          <p:nvPr/>
        </p:nvCxnSpPr>
        <p:spPr>
          <a:xfrm flipV="1">
            <a:off x="7233074" y="1644104"/>
            <a:ext cx="0" cy="1043629"/>
          </a:xfrm>
          <a:prstGeom prst="line">
            <a:avLst/>
          </a:prstGeom>
          <a:ln w="12700" cmpd="sng">
            <a:solidFill>
              <a:srgbClr val="404040"/>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50" name="文本框 8"/>
          <p:cNvSpPr txBox="1"/>
          <p:nvPr/>
        </p:nvSpPr>
        <p:spPr>
          <a:xfrm>
            <a:off x="7302722" y="1715611"/>
            <a:ext cx="1473784" cy="6848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smtClean="0">
                <a:solidFill>
                  <a:srgbClr val="404040"/>
                </a:solidFill>
              </a:rPr>
              <a:t>顶部</a:t>
            </a:r>
            <a:r>
              <a:rPr lang="zh-CN" altLang="en-US" sz="1000" dirty="0">
                <a:solidFill>
                  <a:srgbClr val="404040"/>
                </a:solidFill>
              </a:rPr>
              <a:t>“开始”面板中可以对字体、字号、颜色、行距等进行修改。</a:t>
            </a:r>
            <a:endParaRPr lang="en-US" altLang="zh-CN" sz="1000" dirty="0">
              <a:solidFill>
                <a:srgbClr val="404040"/>
              </a:solidFill>
            </a:endParaRPr>
          </a:p>
        </p:txBody>
      </p:sp>
      <p:sp>
        <p:nvSpPr>
          <p:cNvPr id="51" name="矩形 50"/>
          <p:cNvSpPr/>
          <p:nvPr/>
        </p:nvSpPr>
        <p:spPr>
          <a:xfrm>
            <a:off x="7302722" y="1520993"/>
            <a:ext cx="1276311" cy="246221"/>
          </a:xfrm>
          <a:prstGeom prst="rect">
            <a:avLst/>
          </a:prstGeom>
        </p:spPr>
        <p:txBody>
          <a:bodyPr wrap="none">
            <a:spAutoFit/>
          </a:bodyPr>
          <a:lstStyle/>
          <a:p>
            <a:r>
              <a:rPr lang="en-US" altLang="zh-CN" sz="1000" b="1" dirty="0">
                <a:solidFill>
                  <a:srgbClr val="E93929"/>
                </a:solidFill>
              </a:rPr>
              <a:t>Quartz Composer</a:t>
            </a:r>
            <a:endParaRPr lang="zh-CN" altLang="en-US" sz="1000" b="1" dirty="0">
              <a:solidFill>
                <a:srgbClr val="E93929"/>
              </a:solidFill>
            </a:endParaRPr>
          </a:p>
        </p:txBody>
      </p:sp>
      <p:cxnSp>
        <p:nvCxnSpPr>
          <p:cNvPr id="52" name="直线连接符 51"/>
          <p:cNvCxnSpPr/>
          <p:nvPr/>
        </p:nvCxnSpPr>
        <p:spPr>
          <a:xfrm>
            <a:off x="7233074" y="3035316"/>
            <a:ext cx="0" cy="1043629"/>
          </a:xfrm>
          <a:prstGeom prst="line">
            <a:avLst/>
          </a:prstGeom>
          <a:ln w="12700" cmpd="sng">
            <a:solidFill>
              <a:srgbClr val="404040"/>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53" name="文本框 8"/>
          <p:cNvSpPr txBox="1"/>
          <p:nvPr/>
        </p:nvSpPr>
        <p:spPr>
          <a:xfrm>
            <a:off x="7302722" y="4150452"/>
            <a:ext cx="1473784" cy="6848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smtClean="0">
                <a:solidFill>
                  <a:srgbClr val="404040"/>
                </a:solidFill>
              </a:rPr>
              <a:t>顶部</a:t>
            </a:r>
            <a:r>
              <a:rPr lang="zh-CN" altLang="en-US" sz="1000" dirty="0">
                <a:solidFill>
                  <a:srgbClr val="404040"/>
                </a:solidFill>
              </a:rPr>
              <a:t>“开始”面板中可以对字体、字号、颜色、行距等进行修改。</a:t>
            </a:r>
            <a:endParaRPr lang="en-US" altLang="zh-CN" sz="1000" dirty="0">
              <a:solidFill>
                <a:srgbClr val="404040"/>
              </a:solidFill>
            </a:endParaRPr>
          </a:p>
        </p:txBody>
      </p:sp>
      <p:sp>
        <p:nvSpPr>
          <p:cNvPr id="54" name="矩形 53"/>
          <p:cNvSpPr/>
          <p:nvPr/>
        </p:nvSpPr>
        <p:spPr>
          <a:xfrm>
            <a:off x="7302722" y="3955834"/>
            <a:ext cx="712054" cy="246221"/>
          </a:xfrm>
          <a:prstGeom prst="rect">
            <a:avLst/>
          </a:prstGeom>
        </p:spPr>
        <p:txBody>
          <a:bodyPr wrap="none">
            <a:spAutoFit/>
          </a:bodyPr>
          <a:lstStyle/>
          <a:p>
            <a:r>
              <a:rPr lang="en-US" altLang="zh-CN" sz="1000" b="1" dirty="0">
                <a:solidFill>
                  <a:srgbClr val="E93929"/>
                </a:solidFill>
              </a:rPr>
              <a:t>Liveview</a:t>
            </a:r>
            <a:endParaRPr lang="zh-CN" altLang="en-US" sz="1000" b="1" dirty="0">
              <a:solidFill>
                <a:srgbClr val="E93929"/>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en-US" altLang="zh-CN" sz="1600" b="1" dirty="0" smtClean="0">
                <a:solidFill>
                  <a:srgbClr val="E93929"/>
                </a:solidFill>
                <a:effectLst/>
                <a:latin typeface="+mn-ea"/>
                <a:ea typeface="+mn-ea"/>
              </a:rPr>
              <a:t>Pop</a:t>
            </a:r>
            <a:endParaRPr lang="zh-CN" altLang="en-US" sz="1600" b="1" dirty="0">
              <a:solidFill>
                <a:srgbClr val="E93929"/>
              </a:solidFill>
              <a:effectLst/>
              <a:latin typeface="+mn-ea"/>
              <a:ea typeface="+mn-ea"/>
            </a:endParaRPr>
          </a:p>
        </p:txBody>
      </p:sp>
      <p:sp>
        <p:nvSpPr>
          <p:cNvPr id="4" name="矩形 3"/>
          <p:cNvSpPr/>
          <p:nvPr/>
        </p:nvSpPr>
        <p:spPr>
          <a:xfrm>
            <a:off x="513888" y="2722625"/>
            <a:ext cx="3978019" cy="1554272"/>
          </a:xfrm>
          <a:prstGeom prst="rect">
            <a:avLst/>
          </a:prstGeom>
        </p:spPr>
        <p:txBody>
          <a:bodyPr wrap="square">
            <a:spAutoFit/>
          </a:bodyPr>
          <a:lstStyle/>
          <a:p>
            <a:pPr algn="just" fontAlgn="base"/>
            <a:r>
              <a:rPr lang="zh-CN" altLang="en-US" sz="1200" b="1" dirty="0">
                <a:solidFill>
                  <a:srgbClr val="333333"/>
                </a:solidFill>
                <a:latin typeface="BookmanOldStyle"/>
              </a:rPr>
              <a:t>方法：</a:t>
            </a:r>
            <a:r>
              <a:rPr lang="zh-CN" altLang="en-US" sz="1200" dirty="0">
                <a:solidFill>
                  <a:srgbClr val="5B5B5B"/>
                </a:solidFill>
                <a:latin typeface="BookmanOldStyle"/>
              </a:rPr>
              <a:t>拍照</a:t>
            </a:r>
            <a:r>
              <a:rPr lang="en-US" altLang="zh-CN" sz="1200" dirty="0">
                <a:solidFill>
                  <a:srgbClr val="5B5B5B"/>
                </a:solidFill>
                <a:latin typeface="BookmanOldStyle"/>
              </a:rPr>
              <a:t>--</a:t>
            </a:r>
            <a:r>
              <a:rPr lang="zh-CN" altLang="en-US" sz="1200" dirty="0">
                <a:solidFill>
                  <a:srgbClr val="5B5B5B"/>
                </a:solidFill>
                <a:latin typeface="BookmanOldStyle"/>
              </a:rPr>
              <a:t>添加触控区</a:t>
            </a:r>
            <a:r>
              <a:rPr lang="en-US" altLang="zh-CN" sz="1200" dirty="0">
                <a:solidFill>
                  <a:srgbClr val="5B5B5B"/>
                </a:solidFill>
                <a:latin typeface="BookmanOldStyle"/>
              </a:rPr>
              <a:t>--</a:t>
            </a:r>
            <a:r>
              <a:rPr lang="zh-CN" altLang="en-US" sz="1200" dirty="0">
                <a:solidFill>
                  <a:srgbClr val="5B5B5B"/>
                </a:solidFill>
                <a:latin typeface="BookmanOldStyle"/>
              </a:rPr>
              <a:t>转场方式</a:t>
            </a:r>
            <a:r>
              <a:rPr lang="en-US" altLang="zh-CN" sz="1200" dirty="0">
                <a:solidFill>
                  <a:srgbClr val="5B5B5B"/>
                </a:solidFill>
                <a:latin typeface="BookmanOldStyle"/>
              </a:rPr>
              <a:t>--</a:t>
            </a:r>
            <a:r>
              <a:rPr lang="zh-CN" altLang="en-US" sz="1200" dirty="0">
                <a:solidFill>
                  <a:srgbClr val="5B5B5B"/>
                </a:solidFill>
                <a:latin typeface="BookmanOldStyle"/>
              </a:rPr>
              <a:t>选择图片平台：全手机操作</a:t>
            </a:r>
          </a:p>
          <a:p>
            <a:pPr algn="just" fontAlgn="base"/>
            <a:r>
              <a:rPr lang="zh-CN" altLang="en-US" sz="1200" b="1" dirty="0">
                <a:solidFill>
                  <a:srgbClr val="333333"/>
                </a:solidFill>
                <a:latin typeface="BookmanOldStyle"/>
              </a:rPr>
              <a:t>缺点：</a:t>
            </a:r>
            <a:r>
              <a:rPr lang="zh-CN" altLang="en-US" sz="1200" dirty="0">
                <a:solidFill>
                  <a:srgbClr val="5B5B5B"/>
                </a:solidFill>
                <a:latin typeface="BookmanOldStyle"/>
              </a:rPr>
              <a:t>分享不便。动画有如侧滑、展开、消失，快现的摇一摇。操作只可以单击。没有控件，所有东西都靠你的照片</a:t>
            </a:r>
            <a:r>
              <a:rPr lang="zh-CN" altLang="en-US" sz="1200" dirty="0" smtClean="0">
                <a:solidFill>
                  <a:srgbClr val="5B5B5B"/>
                </a:solidFill>
                <a:latin typeface="BookmanOldStyle"/>
              </a:rPr>
              <a:t>。</a:t>
            </a:r>
            <a:endParaRPr lang="en-US" altLang="zh-CN" sz="1200" dirty="0" smtClean="0">
              <a:solidFill>
                <a:srgbClr val="5B5B5B"/>
              </a:solidFill>
              <a:latin typeface="BookmanOldStyle"/>
            </a:endParaRPr>
          </a:p>
          <a:p>
            <a:pPr algn="just" fontAlgn="base"/>
            <a:r>
              <a:rPr lang="en-US" altLang="zh-CN" sz="1200" dirty="0" smtClean="0">
                <a:solidFill>
                  <a:srgbClr val="5B5B5B"/>
                </a:solidFill>
                <a:latin typeface="BookmanOldStyle"/>
              </a:rPr>
              <a:t>[1]</a:t>
            </a:r>
            <a:endParaRPr lang="zh-CN" altLang="en-US" sz="1200" dirty="0">
              <a:solidFill>
                <a:srgbClr val="5B5B5B"/>
              </a:solidFill>
              <a:latin typeface="BookmanOldStyle"/>
            </a:endParaRPr>
          </a:p>
          <a:p>
            <a:pPr marL="179705" indent="-171450" algn="just" defTabSz="914400">
              <a:lnSpc>
                <a:spcPct val="150000"/>
              </a:lnSpc>
              <a:spcBef>
                <a:spcPts val="600"/>
              </a:spcBef>
              <a:buFont typeface="Arial" panose="020B0604020202020204" pitchFamily="34" charset="0"/>
              <a:buChar char="•"/>
            </a:pPr>
            <a:endParaRPr lang="en-US" altLang="zh-CN" sz="1200" dirty="0" smtClean="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zh-CN" altLang="en-US" sz="1400" dirty="0" smtClean="0">
                  <a:solidFill>
                    <a:srgbClr val="FFFFFF"/>
                  </a:solidFill>
                </a:rPr>
                <a:t>轻巧型</a:t>
              </a:r>
              <a:endParaRPr kumimoji="1" lang="en-US" altLang="zh-CN" sz="1400" dirty="0">
                <a:solidFill>
                  <a:srgbClr val="FFFFFF"/>
                </a:solidFill>
              </a:endParaRPr>
            </a:p>
          </p:txBody>
        </p:sp>
      </p:grpSp>
      <p:pic>
        <p:nvPicPr>
          <p:cNvPr id="5" name="图片 4"/>
          <p:cNvPicPr>
            <a:picLocks noChangeAspect="1"/>
          </p:cNvPicPr>
          <p:nvPr/>
        </p:nvPicPr>
        <p:blipFill>
          <a:blip r:embed="rId3"/>
          <a:stretch>
            <a:fillRect/>
          </a:stretch>
        </p:blipFill>
        <p:spPr>
          <a:xfrm>
            <a:off x="6429490" y="2449524"/>
            <a:ext cx="1448587" cy="2571242"/>
          </a:xfrm>
          <a:prstGeom prst="rect">
            <a:avLst/>
          </a:prstGeom>
        </p:spPr>
      </p:pic>
      <p:sp>
        <p:nvSpPr>
          <p:cNvPr id="9" name="矩形 8"/>
          <p:cNvSpPr/>
          <p:nvPr/>
        </p:nvSpPr>
        <p:spPr>
          <a:xfrm>
            <a:off x="8107188" y="4768389"/>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[1]</a:t>
            </a:r>
            <a:endParaRPr kumimoji="1" lang="en-US" altLang="zh-CN" sz="800" dirty="0" smtClean="0">
              <a:solidFill>
                <a:srgbClr val="404040"/>
              </a:solidFill>
            </a:endParaRPr>
          </a:p>
        </p:txBody>
      </p:sp>
    </p:spTree>
    <p:extLst>
      <p:ext uri="{BB962C8B-B14F-4D97-AF65-F5344CB8AC3E}">
        <p14:creationId xmlns:p14="http://schemas.microsoft.com/office/powerpoint/2010/main" val="1884088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en-US" altLang="zh-CN" sz="1600" b="1" dirty="0">
                <a:solidFill>
                  <a:srgbClr val="E93929"/>
                </a:solidFill>
                <a:effectLst/>
                <a:latin typeface="+mn-ea"/>
                <a:ea typeface="+mn-ea"/>
              </a:rPr>
              <a:t>Tapcase</a:t>
            </a:r>
            <a:endParaRPr lang="zh-CN" altLang="en-US" sz="1600" b="1" dirty="0">
              <a:solidFill>
                <a:srgbClr val="E93929"/>
              </a:solidFill>
              <a:effectLst/>
              <a:latin typeface="+mn-ea"/>
              <a:ea typeface="+mn-ea"/>
            </a:endParaRPr>
          </a:p>
        </p:txBody>
      </p:sp>
      <p:sp>
        <p:nvSpPr>
          <p:cNvPr id="4" name="矩形 3"/>
          <p:cNvSpPr/>
          <p:nvPr/>
        </p:nvSpPr>
        <p:spPr>
          <a:xfrm>
            <a:off x="513888" y="2722625"/>
            <a:ext cx="3978019" cy="646331"/>
          </a:xfrm>
          <a:prstGeom prst="rect">
            <a:avLst/>
          </a:prstGeom>
        </p:spPr>
        <p:txBody>
          <a:bodyPr wrap="square">
            <a:spAutoFit/>
          </a:bodyPr>
          <a:lstStyle/>
          <a:p>
            <a:pPr algn="just" fontAlgn="base"/>
            <a:r>
              <a:rPr lang="zh-CN" altLang="en-US" sz="1200" dirty="0">
                <a:solidFill>
                  <a:srgbClr val="5B5B5B"/>
                </a:solidFill>
                <a:latin typeface="BookmanOldStyle"/>
              </a:rPr>
              <a:t>基本和</a:t>
            </a:r>
            <a:r>
              <a:rPr lang="en-US" altLang="zh-CN" sz="1200" dirty="0">
                <a:solidFill>
                  <a:srgbClr val="5B5B5B"/>
                </a:solidFill>
                <a:latin typeface="BookmanOldStyle"/>
              </a:rPr>
              <a:t>pop</a:t>
            </a:r>
            <a:r>
              <a:rPr lang="zh-CN" altLang="en-US" sz="1200" dirty="0">
                <a:solidFill>
                  <a:srgbClr val="5B5B5B"/>
                </a:solidFill>
                <a:latin typeface="BookmanOldStyle"/>
              </a:rPr>
              <a:t>一样，就是软件本身的</a:t>
            </a:r>
            <a:r>
              <a:rPr lang="en-US" altLang="zh-CN" sz="1200" dirty="0">
                <a:solidFill>
                  <a:srgbClr val="5B5B5B"/>
                </a:solidFill>
                <a:latin typeface="BookmanOldStyle"/>
              </a:rPr>
              <a:t>UI</a:t>
            </a:r>
            <a:r>
              <a:rPr lang="zh-CN" altLang="en-US" sz="1200" dirty="0">
                <a:solidFill>
                  <a:srgbClr val="5B5B5B"/>
                </a:solidFill>
                <a:latin typeface="BookmanOldStyle"/>
              </a:rPr>
              <a:t>更</a:t>
            </a:r>
            <a:r>
              <a:rPr lang="en-US" altLang="zh-CN" sz="1200" dirty="0">
                <a:solidFill>
                  <a:srgbClr val="5B5B5B"/>
                </a:solidFill>
                <a:latin typeface="BookmanOldStyle"/>
              </a:rPr>
              <a:t>ios7</a:t>
            </a:r>
            <a:r>
              <a:rPr lang="zh-CN" altLang="en-US" sz="1200" dirty="0">
                <a:solidFill>
                  <a:srgbClr val="5B5B5B"/>
                </a:solidFill>
                <a:latin typeface="BookmanOldStyle"/>
              </a:rPr>
              <a:t>一点，其他都一样，也是导入图片，加热区就好了。缺点也是一样的</a:t>
            </a:r>
            <a:r>
              <a:rPr lang="zh-CN" altLang="en-US" sz="1200" dirty="0" smtClean="0">
                <a:solidFill>
                  <a:srgbClr val="5B5B5B"/>
                </a:solidFill>
                <a:latin typeface="BookmanOldStyle"/>
              </a:rPr>
              <a:t>。</a:t>
            </a:r>
            <a:endParaRPr lang="en-US" altLang="zh-CN" sz="1200" dirty="0" smtClean="0">
              <a:solidFill>
                <a:srgbClr val="5B5B5B"/>
              </a:solidFill>
              <a:latin typeface="BookmanOldStyle"/>
            </a:endParaRPr>
          </a:p>
          <a:p>
            <a:pPr algn="just" fontAlgn="base"/>
            <a:r>
              <a:rPr lang="en-US" altLang="zh-CN" sz="1200" dirty="0" smtClean="0">
                <a:solidFill>
                  <a:srgbClr val="5B5B5B"/>
                </a:solidFill>
                <a:latin typeface="BookmanOldStyle"/>
              </a:rPr>
              <a:t>[1]</a:t>
            </a:r>
            <a:endParaRPr lang="en-US" altLang="zh-CN" sz="1200" dirty="0" smtClean="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zh-CN" altLang="en-US" sz="1400" dirty="0" smtClean="0">
                  <a:solidFill>
                    <a:srgbClr val="FFFFFF"/>
                  </a:solidFill>
                </a:rPr>
                <a:t>轻巧型</a:t>
              </a:r>
              <a:endParaRPr kumimoji="1" lang="en-US" altLang="zh-CN" sz="1400" dirty="0">
                <a:solidFill>
                  <a:srgbClr val="FFFFFF"/>
                </a:solidFill>
              </a:endParaRPr>
            </a:p>
          </p:txBody>
        </p:sp>
      </p:grpSp>
      <p:pic>
        <p:nvPicPr>
          <p:cNvPr id="3074" name="Picture 2" descr="https://www.sumaarts.com/media/file/20180312/152085278076982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4260" y="2141377"/>
            <a:ext cx="1625997" cy="3002124"/>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8107188" y="4768389"/>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[1]</a:t>
            </a:r>
            <a:endParaRPr kumimoji="1" lang="en-US" altLang="zh-CN" sz="800" dirty="0" smtClean="0">
              <a:solidFill>
                <a:srgbClr val="404040"/>
              </a:solidFill>
            </a:endParaRPr>
          </a:p>
        </p:txBody>
      </p:sp>
    </p:spTree>
    <p:extLst>
      <p:ext uri="{BB962C8B-B14F-4D97-AF65-F5344CB8AC3E}">
        <p14:creationId xmlns:p14="http://schemas.microsoft.com/office/powerpoint/2010/main" val="3231836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1" y="2355437"/>
            <a:ext cx="2866189"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en-US" altLang="zh-CN" sz="1600" b="1" dirty="0">
                <a:solidFill>
                  <a:srgbClr val="E93929"/>
                </a:solidFill>
                <a:effectLst/>
                <a:latin typeface="+mn-ea"/>
                <a:ea typeface="+mn-ea"/>
              </a:rPr>
              <a:t>UIDesigner + UIDPlayer</a:t>
            </a:r>
            <a:endParaRPr lang="zh-CN" altLang="en-US" sz="1600" b="1" dirty="0">
              <a:solidFill>
                <a:srgbClr val="E93929"/>
              </a:solidFill>
              <a:effectLst/>
              <a:latin typeface="+mn-ea"/>
              <a:ea typeface="+mn-ea"/>
            </a:endParaRPr>
          </a:p>
        </p:txBody>
      </p:sp>
      <p:sp>
        <p:nvSpPr>
          <p:cNvPr id="4" name="矩形 3"/>
          <p:cNvSpPr/>
          <p:nvPr/>
        </p:nvSpPr>
        <p:spPr>
          <a:xfrm>
            <a:off x="513889" y="2722625"/>
            <a:ext cx="2583058" cy="2123658"/>
          </a:xfrm>
          <a:prstGeom prst="rect">
            <a:avLst/>
          </a:prstGeom>
        </p:spPr>
        <p:txBody>
          <a:bodyPr wrap="square">
            <a:spAutoFit/>
          </a:bodyPr>
          <a:lstStyle/>
          <a:p>
            <a:pPr algn="just" fontAlgn="base"/>
            <a:r>
              <a:rPr lang="zh-CN" altLang="en-US" sz="1200" dirty="0">
                <a:solidFill>
                  <a:srgbClr val="5B5B5B"/>
                </a:solidFill>
                <a:latin typeface="BookmanOldStyle"/>
              </a:rPr>
              <a:t>腾讯出品的原型软件，中文，操作简单，符合国人习惯，容易上手。方便分享。</a:t>
            </a:r>
          </a:p>
          <a:p>
            <a:pPr algn="just" fontAlgn="base"/>
            <a:r>
              <a:rPr lang="zh-CN" altLang="en-US" sz="1200" b="1" dirty="0">
                <a:solidFill>
                  <a:srgbClr val="333333"/>
                </a:solidFill>
                <a:latin typeface="BookmanOldStyle"/>
              </a:rPr>
              <a:t>方法：</a:t>
            </a:r>
            <a:r>
              <a:rPr lang="en-US" altLang="zh-CN" sz="1200" dirty="0">
                <a:solidFill>
                  <a:srgbClr val="5B5B5B"/>
                </a:solidFill>
                <a:latin typeface="BookmanOldStyle"/>
              </a:rPr>
              <a:t>windows</a:t>
            </a:r>
            <a:r>
              <a:rPr lang="zh-CN" altLang="en-US" sz="1200" dirty="0">
                <a:solidFill>
                  <a:srgbClr val="5B5B5B"/>
                </a:solidFill>
                <a:latin typeface="BookmanOldStyle"/>
              </a:rPr>
              <a:t>电脑安装</a:t>
            </a:r>
            <a:r>
              <a:rPr lang="en-US" altLang="zh-CN" sz="1200" dirty="0">
                <a:solidFill>
                  <a:srgbClr val="5B5B5B"/>
                </a:solidFill>
                <a:latin typeface="BookmanOldStyle"/>
              </a:rPr>
              <a:t>UIDesigner</a:t>
            </a:r>
            <a:r>
              <a:rPr lang="zh-CN" altLang="en-US" sz="1200" dirty="0">
                <a:solidFill>
                  <a:srgbClr val="5B5B5B"/>
                </a:solidFill>
                <a:latin typeface="BookmanOldStyle"/>
              </a:rPr>
              <a:t>，使用现成控件进行可视化搭建，调试后通过网盘等方式发到</a:t>
            </a:r>
            <a:r>
              <a:rPr lang="en-US" altLang="zh-CN" sz="1200" dirty="0">
                <a:solidFill>
                  <a:srgbClr val="5B5B5B"/>
                </a:solidFill>
                <a:latin typeface="BookmanOldStyle"/>
              </a:rPr>
              <a:t>iOS</a:t>
            </a:r>
            <a:r>
              <a:rPr lang="zh-CN" altLang="en-US" sz="1200" dirty="0">
                <a:solidFill>
                  <a:srgbClr val="5B5B5B"/>
                </a:solidFill>
                <a:latin typeface="BookmanOldStyle"/>
              </a:rPr>
              <a:t>设备，用</a:t>
            </a:r>
            <a:r>
              <a:rPr lang="en-US" altLang="zh-CN" sz="1200" dirty="0">
                <a:solidFill>
                  <a:srgbClr val="5B5B5B"/>
                </a:solidFill>
                <a:latin typeface="BookmanOldStyle"/>
              </a:rPr>
              <a:t>UIDPlayer</a:t>
            </a:r>
            <a:r>
              <a:rPr lang="zh-CN" altLang="en-US" sz="1200" dirty="0">
                <a:solidFill>
                  <a:srgbClr val="5B5B5B"/>
                </a:solidFill>
                <a:latin typeface="BookmanOldStyle"/>
              </a:rPr>
              <a:t>打开即可。</a:t>
            </a:r>
          </a:p>
          <a:p>
            <a:pPr algn="just" fontAlgn="base"/>
            <a:r>
              <a:rPr lang="zh-CN" altLang="en-US" sz="1200" b="1" dirty="0">
                <a:solidFill>
                  <a:srgbClr val="333333"/>
                </a:solidFill>
                <a:latin typeface="BookmanOldStyle"/>
              </a:rPr>
              <a:t>平台：</a:t>
            </a:r>
            <a:r>
              <a:rPr lang="zh-CN" altLang="en-US" sz="1200" dirty="0">
                <a:solidFill>
                  <a:srgbClr val="5B5B5B"/>
                </a:solidFill>
                <a:latin typeface="BookmanOldStyle"/>
              </a:rPr>
              <a:t>只支持</a:t>
            </a:r>
            <a:r>
              <a:rPr lang="en-US" altLang="zh-CN" sz="1200" dirty="0">
                <a:solidFill>
                  <a:srgbClr val="5B5B5B"/>
                </a:solidFill>
                <a:latin typeface="BookmanOldStyle"/>
              </a:rPr>
              <a:t>Win+ iOS</a:t>
            </a:r>
            <a:r>
              <a:rPr lang="zh-CN" altLang="en-US" sz="1200" dirty="0">
                <a:solidFill>
                  <a:srgbClr val="5B5B5B"/>
                </a:solidFill>
                <a:latin typeface="BookmanOldStyle"/>
              </a:rPr>
              <a:t>。可能也是优点，仅有的专门支持</a:t>
            </a:r>
            <a:r>
              <a:rPr lang="en-US" altLang="zh-CN" sz="1200" dirty="0">
                <a:solidFill>
                  <a:srgbClr val="5B5B5B"/>
                </a:solidFill>
                <a:latin typeface="BookmanOldStyle"/>
              </a:rPr>
              <a:t>Win</a:t>
            </a:r>
            <a:r>
              <a:rPr lang="zh-CN" altLang="en-US" sz="1200" dirty="0">
                <a:solidFill>
                  <a:srgbClr val="5B5B5B"/>
                </a:solidFill>
                <a:latin typeface="BookmanOldStyle"/>
              </a:rPr>
              <a:t>平台的原型软件</a:t>
            </a:r>
            <a:r>
              <a:rPr lang="zh-CN" altLang="en-US" sz="1200" dirty="0" smtClean="0">
                <a:solidFill>
                  <a:srgbClr val="5B5B5B"/>
                </a:solidFill>
                <a:latin typeface="BookmanOldStyle"/>
              </a:rPr>
              <a:t>。</a:t>
            </a:r>
            <a:endParaRPr lang="en-US" altLang="zh-CN" sz="1200" dirty="0" smtClean="0">
              <a:solidFill>
                <a:srgbClr val="5B5B5B"/>
              </a:solidFill>
              <a:latin typeface="BookmanOldStyle"/>
            </a:endParaRPr>
          </a:p>
          <a:p>
            <a:pPr algn="just" fontAlgn="base"/>
            <a:r>
              <a:rPr lang="en-US" altLang="zh-CN" sz="1200" dirty="0" smtClean="0">
                <a:solidFill>
                  <a:srgbClr val="5B5B5B"/>
                </a:solidFill>
                <a:latin typeface="BookmanOldStyle"/>
              </a:rPr>
              <a:t>[1]</a:t>
            </a:r>
            <a:endParaRPr lang="zh-CN" altLang="en-US" sz="1200" dirty="0">
              <a:solidFill>
                <a:srgbClr val="5B5B5B"/>
              </a:solidFill>
              <a:latin typeface="BookmanOldStyle"/>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zh-CN" altLang="en-US" sz="1400" dirty="0" smtClean="0">
                  <a:solidFill>
                    <a:srgbClr val="FFFFFF"/>
                  </a:solidFill>
                </a:rPr>
                <a:t>专业型</a:t>
              </a:r>
              <a:endParaRPr kumimoji="1" lang="en-US" altLang="zh-CN" sz="1400" dirty="0">
                <a:solidFill>
                  <a:srgbClr val="FFFFFF"/>
                </a:solidFill>
              </a:endParaRPr>
            </a:p>
          </p:txBody>
        </p:sp>
      </p:grpSp>
      <p:pic>
        <p:nvPicPr>
          <p:cNvPr id="4098" name="Picture 2" descr="https://www.sumaarts.com/media/file/20180312/152085291729844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2520" y="2722625"/>
            <a:ext cx="5911480" cy="2257857"/>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5837874" y="2524714"/>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[1]</a:t>
            </a:r>
            <a:endParaRPr kumimoji="1" lang="en-US" altLang="zh-CN" sz="800" dirty="0" smtClean="0">
              <a:solidFill>
                <a:srgbClr val="404040"/>
              </a:solidFill>
            </a:endParaRPr>
          </a:p>
        </p:txBody>
      </p:sp>
    </p:spTree>
    <p:extLst>
      <p:ext uri="{BB962C8B-B14F-4D97-AF65-F5344CB8AC3E}">
        <p14:creationId xmlns:p14="http://schemas.microsoft.com/office/powerpoint/2010/main" val="76745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2846166"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en-US" altLang="zh-CN" sz="1600" b="1" dirty="0">
                <a:solidFill>
                  <a:srgbClr val="E93929"/>
                </a:solidFill>
                <a:effectLst/>
                <a:latin typeface="+mn-ea"/>
                <a:ea typeface="+mn-ea"/>
              </a:rPr>
              <a:t>Briefs + Briefscase</a:t>
            </a:r>
            <a:endParaRPr lang="zh-CN" altLang="en-US" sz="1600" b="1" dirty="0">
              <a:solidFill>
                <a:srgbClr val="E93929"/>
              </a:solidFill>
              <a:effectLst/>
              <a:latin typeface="+mn-ea"/>
              <a:ea typeface="+mn-ea"/>
            </a:endParaRPr>
          </a:p>
        </p:txBody>
      </p:sp>
      <p:sp>
        <p:nvSpPr>
          <p:cNvPr id="4" name="矩形 3"/>
          <p:cNvSpPr/>
          <p:nvPr/>
        </p:nvSpPr>
        <p:spPr>
          <a:xfrm>
            <a:off x="513888" y="2722625"/>
            <a:ext cx="3978019" cy="2308324"/>
          </a:xfrm>
          <a:prstGeom prst="rect">
            <a:avLst/>
          </a:prstGeom>
        </p:spPr>
        <p:txBody>
          <a:bodyPr wrap="square">
            <a:spAutoFit/>
          </a:bodyPr>
          <a:lstStyle/>
          <a:p>
            <a:pPr algn="just" fontAlgn="base"/>
            <a:r>
              <a:rPr lang="zh-CN" altLang="en-US" sz="1200" b="1" dirty="0">
                <a:solidFill>
                  <a:srgbClr val="333333"/>
                </a:solidFill>
                <a:latin typeface="BookmanOldStyle"/>
              </a:rPr>
              <a:t>三种模式</a:t>
            </a:r>
            <a:r>
              <a:rPr lang="zh-CN" altLang="en-US" sz="1200" dirty="0">
                <a:solidFill>
                  <a:srgbClr val="5B5B5B"/>
                </a:solidFill>
                <a:latin typeface="BookmanOldStyle"/>
              </a:rPr>
              <a:t>，场景模式（</a:t>
            </a:r>
            <a:r>
              <a:rPr lang="en-US" altLang="zh-CN" sz="1200" dirty="0">
                <a:solidFill>
                  <a:srgbClr val="5B5B5B"/>
                </a:solidFill>
                <a:latin typeface="BookmanOldStyle"/>
              </a:rPr>
              <a:t>Scene View </a:t>
            </a:r>
            <a:r>
              <a:rPr lang="zh-CN" altLang="en-US" sz="1200" dirty="0">
                <a:solidFill>
                  <a:srgbClr val="5B5B5B"/>
                </a:solidFill>
                <a:latin typeface="BookmanOldStyle"/>
              </a:rPr>
              <a:t>）和细节模式（</a:t>
            </a:r>
            <a:r>
              <a:rPr lang="en-US" altLang="zh-CN" sz="1200" dirty="0">
                <a:solidFill>
                  <a:srgbClr val="5B5B5B"/>
                </a:solidFill>
                <a:latin typeface="BookmanOldStyle"/>
              </a:rPr>
              <a:t>Details View</a:t>
            </a:r>
            <a:r>
              <a:rPr lang="zh-CN" altLang="en-US" sz="1200" dirty="0">
                <a:solidFill>
                  <a:srgbClr val="5B5B5B"/>
                </a:solidFill>
                <a:latin typeface="BookmanOldStyle"/>
              </a:rPr>
              <a:t>）分别负责交互设计和</a:t>
            </a:r>
            <a:r>
              <a:rPr lang="en-US" altLang="zh-CN" sz="1200" dirty="0">
                <a:solidFill>
                  <a:srgbClr val="5B5B5B"/>
                </a:solidFill>
                <a:latin typeface="BookmanOldStyle"/>
              </a:rPr>
              <a:t>UI</a:t>
            </a:r>
            <a:r>
              <a:rPr lang="zh-CN" altLang="en-US" sz="1200" dirty="0">
                <a:solidFill>
                  <a:srgbClr val="5B5B5B"/>
                </a:solidFill>
                <a:latin typeface="BookmanOldStyle"/>
              </a:rPr>
              <a:t>设计两个部分，在设计完成后可以在第三个模式（</a:t>
            </a:r>
            <a:r>
              <a:rPr lang="en-US" altLang="zh-CN" sz="1200" dirty="0">
                <a:solidFill>
                  <a:srgbClr val="5B5B5B"/>
                </a:solidFill>
                <a:latin typeface="BookmanOldStyle"/>
              </a:rPr>
              <a:t>Overview</a:t>
            </a:r>
            <a:r>
              <a:rPr lang="zh-CN" altLang="en-US" sz="1200" dirty="0">
                <a:solidFill>
                  <a:srgbClr val="5B5B5B"/>
                </a:solidFill>
                <a:latin typeface="BookmanOldStyle"/>
              </a:rPr>
              <a:t>）查看整个</a:t>
            </a:r>
            <a:r>
              <a:rPr lang="en-US" altLang="zh-CN" sz="1200" dirty="0">
                <a:solidFill>
                  <a:srgbClr val="5B5B5B"/>
                </a:solidFill>
                <a:latin typeface="BookmanOldStyle"/>
              </a:rPr>
              <a:t>APP</a:t>
            </a:r>
            <a:r>
              <a:rPr lang="zh-CN" altLang="en-US" sz="1200" dirty="0">
                <a:solidFill>
                  <a:srgbClr val="5B5B5B"/>
                </a:solidFill>
                <a:latin typeface="BookmanOldStyle"/>
              </a:rPr>
              <a:t>的架构。</a:t>
            </a:r>
          </a:p>
          <a:p>
            <a:pPr algn="just" fontAlgn="base"/>
            <a:r>
              <a:rPr lang="zh-CN" altLang="en-US" sz="1200" b="1" dirty="0">
                <a:solidFill>
                  <a:srgbClr val="333333"/>
                </a:solidFill>
                <a:latin typeface="BookmanOldStyle"/>
              </a:rPr>
              <a:t>方法：</a:t>
            </a:r>
            <a:r>
              <a:rPr lang="zh-CN" altLang="en-US" sz="1200" dirty="0">
                <a:solidFill>
                  <a:srgbClr val="5B5B5B"/>
                </a:solidFill>
                <a:latin typeface="BookmanOldStyle"/>
              </a:rPr>
              <a:t>在场景模式中，添加</a:t>
            </a:r>
            <a:r>
              <a:rPr lang="en-US" altLang="zh-CN" sz="1200" dirty="0">
                <a:solidFill>
                  <a:srgbClr val="5B5B5B"/>
                </a:solidFill>
                <a:latin typeface="BookmanOldStyle"/>
              </a:rPr>
              <a:t>Actors</a:t>
            </a:r>
            <a:r>
              <a:rPr lang="zh-CN" altLang="en-US" sz="1200" dirty="0">
                <a:solidFill>
                  <a:srgbClr val="5B5B5B"/>
                </a:solidFill>
                <a:latin typeface="BookmanOldStyle"/>
              </a:rPr>
              <a:t>（按钮，文本段落，文本热点）和</a:t>
            </a:r>
            <a:r>
              <a:rPr lang="en-US" altLang="zh-CN" sz="1200" dirty="0">
                <a:solidFill>
                  <a:srgbClr val="5B5B5B"/>
                </a:solidFill>
                <a:latin typeface="BookmanOldStyle"/>
              </a:rPr>
              <a:t>Actions</a:t>
            </a:r>
            <a:r>
              <a:rPr lang="zh-CN" altLang="en-US" sz="1200" dirty="0">
                <a:solidFill>
                  <a:srgbClr val="5B5B5B"/>
                </a:solidFill>
                <a:latin typeface="BookmanOldStyle"/>
              </a:rPr>
              <a:t>（触发动作），可以设置界面跳转时的</a:t>
            </a:r>
            <a:r>
              <a:rPr lang="en-US" altLang="zh-CN" sz="1200" dirty="0">
                <a:solidFill>
                  <a:srgbClr val="5B5B5B"/>
                </a:solidFill>
                <a:latin typeface="BookmanOldStyle"/>
              </a:rPr>
              <a:t>TRANSITION</a:t>
            </a:r>
            <a:r>
              <a:rPr lang="zh-CN" altLang="en-US" sz="1200" dirty="0">
                <a:solidFill>
                  <a:srgbClr val="5B5B5B"/>
                </a:solidFill>
                <a:latin typeface="BookmanOldStyle"/>
              </a:rPr>
              <a:t>效果，声效，延时，</a:t>
            </a:r>
            <a:r>
              <a:rPr lang="en-US" altLang="zh-CN" sz="1200" dirty="0">
                <a:solidFill>
                  <a:srgbClr val="5B5B5B"/>
                </a:solidFill>
                <a:latin typeface="BookmanOldStyle"/>
              </a:rPr>
              <a:t>Retina </a:t>
            </a:r>
            <a:r>
              <a:rPr lang="zh-CN" altLang="en-US" sz="1200" dirty="0">
                <a:solidFill>
                  <a:srgbClr val="5B5B5B"/>
                </a:solidFill>
                <a:latin typeface="BookmanOldStyle"/>
              </a:rPr>
              <a:t>空间等交互体验辅助特效。然后在</a:t>
            </a:r>
            <a:r>
              <a:rPr lang="en-US" altLang="zh-CN" sz="1200" dirty="0">
                <a:solidFill>
                  <a:srgbClr val="5B5B5B"/>
                </a:solidFill>
                <a:latin typeface="BookmanOldStyle"/>
              </a:rPr>
              <a:t>iOS</a:t>
            </a:r>
            <a:r>
              <a:rPr lang="zh-CN" altLang="en-US" sz="1200" dirty="0">
                <a:solidFill>
                  <a:srgbClr val="5B5B5B"/>
                </a:solidFill>
                <a:latin typeface="BookmanOldStyle"/>
              </a:rPr>
              <a:t>设备上安装</a:t>
            </a:r>
            <a:r>
              <a:rPr lang="en-US" altLang="zh-CN" sz="1200" dirty="0">
                <a:solidFill>
                  <a:srgbClr val="5B5B5B"/>
                </a:solidFill>
                <a:latin typeface="BookmanOldStyle"/>
              </a:rPr>
              <a:t>Briefscase</a:t>
            </a:r>
            <a:r>
              <a:rPr lang="zh-CN" altLang="en-US" sz="1200" dirty="0">
                <a:solidFill>
                  <a:srgbClr val="5B5B5B"/>
                </a:solidFill>
                <a:latin typeface="BookmanOldStyle"/>
              </a:rPr>
              <a:t>，通过</a:t>
            </a:r>
            <a:r>
              <a:rPr lang="en-US" altLang="zh-CN" sz="1200" dirty="0">
                <a:solidFill>
                  <a:srgbClr val="5B5B5B"/>
                </a:solidFill>
                <a:latin typeface="BookmanOldStyle"/>
              </a:rPr>
              <a:t>Dropbox</a:t>
            </a:r>
            <a:r>
              <a:rPr lang="zh-CN" altLang="en-US" sz="1200" dirty="0">
                <a:solidFill>
                  <a:srgbClr val="5B5B5B"/>
                </a:solidFill>
                <a:latin typeface="BookmanOldStyle"/>
              </a:rPr>
              <a:t>同步后使用。</a:t>
            </a:r>
          </a:p>
          <a:p>
            <a:pPr algn="just" fontAlgn="base"/>
            <a:r>
              <a:rPr lang="zh-CN" altLang="en-US" sz="1200" b="1" dirty="0">
                <a:solidFill>
                  <a:srgbClr val="333333"/>
                </a:solidFill>
                <a:latin typeface="BookmanOldStyle"/>
              </a:rPr>
              <a:t>缺点：</a:t>
            </a:r>
            <a:r>
              <a:rPr lang="zh-CN" altLang="en-US" sz="1200" dirty="0">
                <a:solidFill>
                  <a:srgbClr val="5B5B5B"/>
                </a:solidFill>
                <a:latin typeface="BookmanOldStyle"/>
              </a:rPr>
              <a:t>贵。</a:t>
            </a:r>
            <a:r>
              <a:rPr lang="en-US" altLang="zh-CN" sz="1200" dirty="0">
                <a:solidFill>
                  <a:srgbClr val="5B5B5B"/>
                </a:solidFill>
                <a:latin typeface="BookmanOldStyle"/>
              </a:rPr>
              <a:t>1298</a:t>
            </a:r>
            <a:r>
              <a:rPr lang="zh-CN" altLang="en-US" sz="1200" dirty="0">
                <a:solidFill>
                  <a:srgbClr val="5B5B5B"/>
                </a:solidFill>
                <a:latin typeface="BookmanOldStyle"/>
              </a:rPr>
              <a:t>元，感受一下。标注起来还是不太趁手。通过</a:t>
            </a:r>
            <a:r>
              <a:rPr lang="en-US" altLang="zh-CN" sz="1200" dirty="0" err="1">
                <a:solidFill>
                  <a:srgbClr val="5B5B5B"/>
                </a:solidFill>
                <a:latin typeface="BookmanOldStyle"/>
              </a:rPr>
              <a:t>dropbox</a:t>
            </a:r>
            <a:r>
              <a:rPr lang="zh-CN" altLang="en-US" sz="1200" dirty="0">
                <a:solidFill>
                  <a:srgbClr val="5B5B5B"/>
                </a:solidFill>
                <a:latin typeface="BookmanOldStyle"/>
              </a:rPr>
              <a:t>同步有点慢，又没办法加快，只能生等。可以先试用一下，觉得好再入手吧</a:t>
            </a:r>
            <a:r>
              <a:rPr lang="zh-CN" altLang="en-US" sz="1200" dirty="0" smtClean="0">
                <a:solidFill>
                  <a:srgbClr val="5B5B5B"/>
                </a:solidFill>
                <a:latin typeface="BookmanOldStyle"/>
              </a:rPr>
              <a:t>。</a:t>
            </a:r>
            <a:r>
              <a:rPr lang="en-US" altLang="zh-CN" sz="1200" dirty="0" smtClean="0">
                <a:solidFill>
                  <a:srgbClr val="5B5B5B"/>
                </a:solidFill>
                <a:latin typeface="BookmanOldStyle"/>
              </a:rPr>
              <a:t>[1]</a:t>
            </a:r>
            <a:endParaRPr lang="zh-CN" altLang="en-US" sz="1200" b="0" i="0" u="none" strike="noStrike" dirty="0">
              <a:solidFill>
                <a:srgbClr val="5B5B5B"/>
              </a:solidFill>
              <a:effectLst/>
              <a:latin typeface="BookmanOldStyle"/>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zh-CN" altLang="en-US" sz="1400" dirty="0" smtClean="0">
                  <a:solidFill>
                    <a:srgbClr val="FFFFFF"/>
                  </a:solidFill>
                </a:rPr>
                <a:t>专业型</a:t>
              </a:r>
              <a:endParaRPr kumimoji="1" lang="en-US" altLang="zh-CN" sz="1400" dirty="0">
                <a:solidFill>
                  <a:srgbClr val="FFFFFF"/>
                </a:solidFill>
              </a:endParaRPr>
            </a:p>
          </p:txBody>
        </p:sp>
      </p:grpSp>
      <p:pic>
        <p:nvPicPr>
          <p:cNvPr id="5" name="图片 4"/>
          <p:cNvPicPr>
            <a:picLocks noChangeAspect="1"/>
          </p:cNvPicPr>
          <p:nvPr/>
        </p:nvPicPr>
        <p:blipFill>
          <a:blip r:embed="rId3"/>
          <a:stretch>
            <a:fillRect/>
          </a:stretch>
        </p:blipFill>
        <p:spPr>
          <a:xfrm>
            <a:off x="4692140" y="2409894"/>
            <a:ext cx="4189888" cy="2618680"/>
          </a:xfrm>
          <a:prstGeom prst="rect">
            <a:avLst/>
          </a:prstGeom>
        </p:spPr>
      </p:pic>
      <p:sp>
        <p:nvSpPr>
          <p:cNvPr id="9" name="矩形 8"/>
          <p:cNvSpPr/>
          <p:nvPr/>
        </p:nvSpPr>
        <p:spPr>
          <a:xfrm>
            <a:off x="5950768" y="4961948"/>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[1]</a:t>
            </a:r>
            <a:endParaRPr kumimoji="1" lang="en-US" altLang="zh-CN" sz="800" dirty="0" smtClean="0">
              <a:solidFill>
                <a:srgbClr val="404040"/>
              </a:solidFill>
            </a:endParaRPr>
          </a:p>
        </p:txBody>
      </p:sp>
    </p:spTree>
    <p:extLst>
      <p:ext uri="{BB962C8B-B14F-4D97-AF65-F5344CB8AC3E}">
        <p14:creationId xmlns:p14="http://schemas.microsoft.com/office/powerpoint/2010/main" val="1834396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2846166"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en-US" altLang="zh-CN" sz="1600" b="1" dirty="0">
                <a:solidFill>
                  <a:srgbClr val="E93929"/>
                </a:solidFill>
                <a:effectLst/>
                <a:latin typeface="+mn-ea"/>
                <a:ea typeface="+mn-ea"/>
              </a:rPr>
              <a:t>Flinto</a:t>
            </a:r>
            <a:endParaRPr lang="zh-CN" altLang="en-US" sz="1600" b="1" dirty="0">
              <a:solidFill>
                <a:srgbClr val="E93929"/>
              </a:solidFill>
              <a:effectLst/>
              <a:latin typeface="+mn-ea"/>
              <a:ea typeface="+mn-ea"/>
            </a:endParaRPr>
          </a:p>
        </p:txBody>
      </p:sp>
      <p:sp>
        <p:nvSpPr>
          <p:cNvPr id="4" name="矩形 3"/>
          <p:cNvSpPr/>
          <p:nvPr/>
        </p:nvSpPr>
        <p:spPr>
          <a:xfrm>
            <a:off x="513888" y="2722625"/>
            <a:ext cx="3163735" cy="1384995"/>
          </a:xfrm>
          <a:prstGeom prst="rect">
            <a:avLst/>
          </a:prstGeom>
        </p:spPr>
        <p:txBody>
          <a:bodyPr wrap="square">
            <a:spAutoFit/>
          </a:bodyPr>
          <a:lstStyle/>
          <a:p>
            <a:pPr algn="just" fontAlgn="base"/>
            <a:r>
              <a:rPr lang="zh-CN" altLang="en-US" sz="1200" b="1" dirty="0">
                <a:solidFill>
                  <a:srgbClr val="333333"/>
                </a:solidFill>
                <a:latin typeface="BookmanOldStyle"/>
              </a:rPr>
              <a:t>方法：</a:t>
            </a:r>
            <a:r>
              <a:rPr lang="zh-CN" altLang="en-US" sz="1200" dirty="0">
                <a:solidFill>
                  <a:srgbClr val="5B5B5B"/>
                </a:solidFill>
                <a:latin typeface="BookmanOldStyle"/>
              </a:rPr>
              <a:t>传图，热区，转场。看起来操作很简单。</a:t>
            </a:r>
            <a:br>
              <a:rPr lang="zh-CN" altLang="en-US" sz="1200" dirty="0">
                <a:solidFill>
                  <a:srgbClr val="5B5B5B"/>
                </a:solidFill>
                <a:latin typeface="BookmanOldStyle"/>
              </a:rPr>
            </a:br>
            <a:endParaRPr lang="zh-CN" altLang="en-US" sz="1200" dirty="0">
              <a:solidFill>
                <a:srgbClr val="5B5B5B"/>
              </a:solidFill>
              <a:latin typeface="BookmanOldStyle"/>
            </a:endParaRPr>
          </a:p>
          <a:p>
            <a:pPr algn="just" fontAlgn="base"/>
            <a:r>
              <a:rPr lang="zh-CN" altLang="en-US" sz="1200" b="1" dirty="0">
                <a:solidFill>
                  <a:srgbClr val="333333"/>
                </a:solidFill>
                <a:latin typeface="BookmanOldStyle"/>
              </a:rPr>
              <a:t>平台：</a:t>
            </a:r>
            <a:r>
              <a:rPr lang="zh-CN" altLang="en-US" sz="1200" dirty="0">
                <a:solidFill>
                  <a:srgbClr val="5B5B5B"/>
                </a:solidFill>
                <a:latin typeface="BookmanOldStyle"/>
              </a:rPr>
              <a:t>全平台。</a:t>
            </a:r>
          </a:p>
          <a:p>
            <a:pPr algn="just" fontAlgn="base"/>
            <a:r>
              <a:rPr lang="zh-CN" altLang="en-US" sz="1200" b="1" dirty="0">
                <a:solidFill>
                  <a:srgbClr val="333333"/>
                </a:solidFill>
                <a:latin typeface="BookmanOldStyle"/>
              </a:rPr>
              <a:t>缺点：</a:t>
            </a:r>
            <a:r>
              <a:rPr lang="en-US" altLang="zh-CN" sz="1200" dirty="0">
                <a:solidFill>
                  <a:srgbClr val="5B5B5B"/>
                </a:solidFill>
                <a:latin typeface="BookmanOldStyle"/>
              </a:rPr>
              <a:t>30</a:t>
            </a:r>
            <a:r>
              <a:rPr lang="zh-CN" altLang="en-US" sz="1200" dirty="0">
                <a:solidFill>
                  <a:srgbClr val="5B5B5B"/>
                </a:solidFill>
                <a:latin typeface="BookmanOldStyle"/>
              </a:rPr>
              <a:t>天免费期，按月收费。不支持控件。需要浏览器支持</a:t>
            </a:r>
            <a:r>
              <a:rPr lang="zh-CN" altLang="en-US" sz="1200" dirty="0" smtClean="0">
                <a:solidFill>
                  <a:srgbClr val="5B5B5B"/>
                </a:solidFill>
                <a:latin typeface="BookmanOldStyle"/>
              </a:rPr>
              <a:t>。</a:t>
            </a:r>
            <a:endParaRPr lang="en-US" altLang="zh-CN" sz="1200" dirty="0" smtClean="0">
              <a:solidFill>
                <a:srgbClr val="5B5B5B"/>
              </a:solidFill>
              <a:latin typeface="BookmanOldStyle"/>
            </a:endParaRPr>
          </a:p>
          <a:p>
            <a:pPr algn="just" fontAlgn="base"/>
            <a:r>
              <a:rPr lang="en-US" altLang="zh-CN" sz="1200" dirty="0" smtClean="0">
                <a:solidFill>
                  <a:srgbClr val="5B5B5B"/>
                </a:solidFill>
                <a:latin typeface="BookmanOldStyle"/>
              </a:rPr>
              <a:t>[1]</a:t>
            </a:r>
            <a:endParaRPr lang="zh-CN" altLang="en-US" sz="1200" b="0" i="0" u="none" strike="noStrike" dirty="0">
              <a:solidFill>
                <a:srgbClr val="5B5B5B"/>
              </a:solidFill>
              <a:effectLst/>
              <a:latin typeface="BookmanOldStyle"/>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a:solidFill>
                    <a:srgbClr val="FFFFFF"/>
                  </a:solidFill>
                </a:rPr>
                <a:t>·</a:t>
              </a:r>
              <a:r>
                <a:rPr kumimoji="1" lang="en-US" altLang="zh-CN" sz="1400" dirty="0">
                  <a:solidFill>
                    <a:srgbClr val="FFFFFF"/>
                  </a:solidFill>
                </a:rPr>
                <a:t>HTML</a:t>
              </a:r>
              <a:r>
                <a:rPr kumimoji="1" lang="zh-CN" altLang="en-US" sz="1400" dirty="0">
                  <a:solidFill>
                    <a:srgbClr val="FFFFFF"/>
                  </a:solidFill>
                </a:rPr>
                <a:t>型</a:t>
              </a:r>
              <a:endParaRPr kumimoji="1" lang="en-US" altLang="zh-CN" sz="1400" dirty="0">
                <a:solidFill>
                  <a:srgbClr val="FFFFFF"/>
                </a:solidFill>
              </a:endParaRPr>
            </a:p>
          </p:txBody>
        </p:sp>
      </p:grpSp>
      <p:pic>
        <p:nvPicPr>
          <p:cNvPr id="9" name="图片 8"/>
          <p:cNvPicPr>
            <a:picLocks noChangeAspect="1"/>
          </p:cNvPicPr>
          <p:nvPr/>
        </p:nvPicPr>
        <p:blipFill>
          <a:blip r:embed="rId3"/>
          <a:stretch>
            <a:fillRect/>
          </a:stretch>
        </p:blipFill>
        <p:spPr>
          <a:xfrm>
            <a:off x="5579842" y="2211226"/>
            <a:ext cx="2923897" cy="2854860"/>
          </a:xfrm>
          <a:prstGeom prst="rect">
            <a:avLst/>
          </a:prstGeom>
        </p:spPr>
      </p:pic>
      <p:sp>
        <p:nvSpPr>
          <p:cNvPr id="10" name="矩形 9"/>
          <p:cNvSpPr/>
          <p:nvPr/>
        </p:nvSpPr>
        <p:spPr>
          <a:xfrm>
            <a:off x="6623632" y="4939897"/>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[1]</a:t>
            </a:r>
            <a:endParaRPr kumimoji="1" lang="en-US" altLang="zh-CN" sz="800" dirty="0" smtClean="0">
              <a:solidFill>
                <a:srgbClr val="404040"/>
              </a:solidFill>
            </a:endParaRPr>
          </a:p>
        </p:txBody>
      </p:sp>
    </p:spTree>
    <p:extLst>
      <p:ext uri="{BB962C8B-B14F-4D97-AF65-F5344CB8AC3E}">
        <p14:creationId xmlns:p14="http://schemas.microsoft.com/office/powerpoint/2010/main" val="167977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2846166"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en-US" altLang="zh-CN" sz="1600" b="1" dirty="0">
                <a:solidFill>
                  <a:srgbClr val="E93929"/>
                </a:solidFill>
                <a:effectLst/>
                <a:latin typeface="+mn-ea"/>
                <a:ea typeface="+mn-ea"/>
              </a:rPr>
              <a:t>Fluidui</a:t>
            </a:r>
            <a:endParaRPr lang="zh-CN" altLang="en-US" sz="1600" b="1" dirty="0">
              <a:solidFill>
                <a:srgbClr val="E93929"/>
              </a:solidFill>
              <a:effectLst/>
              <a:latin typeface="+mn-ea"/>
              <a:ea typeface="+mn-ea"/>
            </a:endParaRPr>
          </a:p>
        </p:txBody>
      </p:sp>
      <p:sp>
        <p:nvSpPr>
          <p:cNvPr id="4" name="矩形 3"/>
          <p:cNvSpPr/>
          <p:nvPr/>
        </p:nvSpPr>
        <p:spPr>
          <a:xfrm>
            <a:off x="513888" y="2722625"/>
            <a:ext cx="3978019" cy="2308324"/>
          </a:xfrm>
          <a:prstGeom prst="rect">
            <a:avLst/>
          </a:prstGeom>
        </p:spPr>
        <p:txBody>
          <a:bodyPr wrap="square">
            <a:spAutoFit/>
          </a:bodyPr>
          <a:lstStyle/>
          <a:p>
            <a:pPr algn="just" fontAlgn="base"/>
            <a:r>
              <a:rPr lang="zh-CN" altLang="en-US" sz="1200" dirty="0">
                <a:solidFill>
                  <a:srgbClr val="5B5B5B"/>
                </a:solidFill>
                <a:latin typeface="BookmanOldStyle"/>
              </a:rPr>
              <a:t>极简风格的</a:t>
            </a:r>
            <a:r>
              <a:rPr lang="en-US" altLang="zh-CN" sz="1200" dirty="0">
                <a:solidFill>
                  <a:srgbClr val="5B5B5B"/>
                </a:solidFill>
                <a:latin typeface="BookmanOldStyle"/>
              </a:rPr>
              <a:t>Fluid UI</a:t>
            </a:r>
            <a:r>
              <a:rPr lang="zh-CN" altLang="en-US" sz="1200" dirty="0">
                <a:solidFill>
                  <a:srgbClr val="5B5B5B"/>
                </a:solidFill>
                <a:latin typeface="BookmanOldStyle"/>
              </a:rPr>
              <a:t>快速原型图工具最受推崇的网页版原型网站。控件从</a:t>
            </a:r>
            <a:r>
              <a:rPr lang="en-US" altLang="zh-CN" sz="1200" dirty="0">
                <a:solidFill>
                  <a:srgbClr val="5B5B5B"/>
                </a:solidFill>
                <a:latin typeface="BookmanOldStyle"/>
              </a:rPr>
              <a:t>iOS</a:t>
            </a:r>
            <a:r>
              <a:rPr lang="zh-CN" altLang="en-US" sz="1200" dirty="0">
                <a:solidFill>
                  <a:srgbClr val="5B5B5B"/>
                </a:solidFill>
                <a:latin typeface="BookmanOldStyle"/>
              </a:rPr>
              <a:t>到</a:t>
            </a:r>
            <a:r>
              <a:rPr lang="en-US" altLang="zh-CN" sz="1200" dirty="0">
                <a:solidFill>
                  <a:srgbClr val="5B5B5B"/>
                </a:solidFill>
                <a:latin typeface="BookmanOldStyle"/>
              </a:rPr>
              <a:t>Android</a:t>
            </a:r>
            <a:r>
              <a:rPr lang="zh-CN" altLang="en-US" sz="1200" dirty="0">
                <a:solidFill>
                  <a:srgbClr val="5B5B5B"/>
                </a:solidFill>
                <a:latin typeface="BookmanOldStyle"/>
              </a:rPr>
              <a:t>到</a:t>
            </a:r>
            <a:r>
              <a:rPr lang="en-US" altLang="zh-CN" sz="1200" dirty="0">
                <a:solidFill>
                  <a:srgbClr val="5B5B5B"/>
                </a:solidFill>
                <a:latin typeface="BookmanOldStyle"/>
              </a:rPr>
              <a:t>WP</a:t>
            </a:r>
            <a:r>
              <a:rPr lang="zh-CN" altLang="en-US" sz="1200" dirty="0">
                <a:solidFill>
                  <a:srgbClr val="5B5B5B"/>
                </a:solidFill>
                <a:latin typeface="BookmanOldStyle"/>
              </a:rPr>
              <a:t>。也是可以免费一个项目少量屏幕，然后按月收费。</a:t>
            </a:r>
            <a:endParaRPr lang="en-US" altLang="zh-CN" sz="1200" b="1" dirty="0" smtClean="0">
              <a:solidFill>
                <a:srgbClr val="333333"/>
              </a:solidFill>
              <a:latin typeface="BookmanOldStyle"/>
            </a:endParaRPr>
          </a:p>
          <a:p>
            <a:pPr algn="just" fontAlgn="base"/>
            <a:r>
              <a:rPr lang="zh-CN" altLang="en-US" sz="1200" b="1" dirty="0" smtClean="0">
                <a:solidFill>
                  <a:srgbClr val="333333"/>
                </a:solidFill>
                <a:latin typeface="BookmanOldStyle"/>
              </a:rPr>
              <a:t>方法</a:t>
            </a:r>
            <a:r>
              <a:rPr lang="zh-CN" altLang="en-US" sz="1200" b="1" dirty="0">
                <a:solidFill>
                  <a:srgbClr val="333333"/>
                </a:solidFill>
                <a:latin typeface="BookmanOldStyle"/>
              </a:rPr>
              <a:t>：</a:t>
            </a:r>
            <a:r>
              <a:rPr lang="zh-CN" altLang="en-US" sz="1200" dirty="0">
                <a:solidFill>
                  <a:srgbClr val="5B5B5B"/>
                </a:solidFill>
                <a:latin typeface="BookmanOldStyle"/>
              </a:rPr>
              <a:t>添加控件，热区，转场。</a:t>
            </a:r>
          </a:p>
          <a:p>
            <a:pPr algn="just" fontAlgn="base"/>
            <a:r>
              <a:rPr lang="zh-CN" altLang="en-US" sz="1200" b="1" dirty="0">
                <a:solidFill>
                  <a:srgbClr val="333333"/>
                </a:solidFill>
                <a:latin typeface="BookmanOldStyle"/>
              </a:rPr>
              <a:t>缺点：</a:t>
            </a:r>
            <a:r>
              <a:rPr lang="zh-CN" altLang="en-US" sz="1200" dirty="0">
                <a:solidFill>
                  <a:srgbClr val="5B5B5B"/>
                </a:solidFill>
                <a:latin typeface="BookmanOldStyle"/>
              </a:rPr>
              <a:t>我用网页版的还是感觉有点迟缓，不痛快。胜在控件实在很全，这个是很多桌面软件都不支持的。如果针对安卓或者</a:t>
            </a:r>
            <a:r>
              <a:rPr lang="en-US" altLang="zh-CN" sz="1200" dirty="0">
                <a:solidFill>
                  <a:srgbClr val="5B5B5B"/>
                </a:solidFill>
                <a:latin typeface="BookmanOldStyle"/>
              </a:rPr>
              <a:t>WP,</a:t>
            </a:r>
            <a:r>
              <a:rPr lang="zh-CN" altLang="en-US" sz="1200" dirty="0">
                <a:solidFill>
                  <a:srgbClr val="5B5B5B"/>
                </a:solidFill>
                <a:latin typeface="BookmanOldStyle"/>
              </a:rPr>
              <a:t>实在没什么更好的选择了。</a:t>
            </a:r>
          </a:p>
          <a:p>
            <a:pPr algn="just" fontAlgn="base"/>
            <a:r>
              <a:rPr lang="zh-CN" altLang="en-US" sz="1200" b="1" dirty="0">
                <a:solidFill>
                  <a:srgbClr val="333333"/>
                </a:solidFill>
                <a:latin typeface="BookmanOldStyle"/>
              </a:rPr>
              <a:t>总结：</a:t>
            </a:r>
            <a:r>
              <a:rPr lang="zh-CN" altLang="en-US" sz="1200" dirty="0">
                <a:solidFill>
                  <a:srgbClr val="5B5B5B"/>
                </a:solidFill>
                <a:latin typeface="BookmanOldStyle"/>
              </a:rPr>
              <a:t>分享方便，轻量级是最大优点。但是按月付费这个我觉得大公司不会承担这笔费用，小公司有没有必要花费在这方面都值得商榷。速度也确实有点问题。交互也不如专业型那么灵活</a:t>
            </a:r>
            <a:r>
              <a:rPr lang="zh-CN" altLang="en-US" sz="1200" dirty="0" smtClean="0">
                <a:solidFill>
                  <a:srgbClr val="5B5B5B"/>
                </a:solidFill>
                <a:latin typeface="BookmanOldStyle"/>
              </a:rPr>
              <a:t>。</a:t>
            </a:r>
            <a:endParaRPr lang="en-US" altLang="zh-CN" sz="1200" dirty="0" smtClean="0">
              <a:solidFill>
                <a:srgbClr val="5B5B5B"/>
              </a:solidFill>
              <a:latin typeface="BookmanOldStyle"/>
            </a:endParaRPr>
          </a:p>
          <a:p>
            <a:pPr algn="just" fontAlgn="base"/>
            <a:r>
              <a:rPr lang="en-US" altLang="zh-CN" sz="1200" b="0" i="0" u="none" strike="noStrike" dirty="0" smtClean="0">
                <a:solidFill>
                  <a:srgbClr val="5B5B5B"/>
                </a:solidFill>
                <a:effectLst/>
                <a:latin typeface="BookmanOldStyle"/>
              </a:rPr>
              <a:t>[1]</a:t>
            </a:r>
            <a:endParaRPr lang="zh-CN" altLang="en-US" sz="1200" b="0" i="0" u="none" strike="noStrike" dirty="0">
              <a:solidFill>
                <a:srgbClr val="5B5B5B"/>
              </a:solidFill>
              <a:effectLst/>
              <a:latin typeface="BookmanOldStyle"/>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a:solidFill>
                    <a:srgbClr val="FFFFFF"/>
                  </a:solidFill>
                </a:rPr>
                <a:t>·</a:t>
              </a:r>
              <a:r>
                <a:rPr kumimoji="1" lang="en-US" altLang="zh-CN" sz="1400" dirty="0">
                  <a:solidFill>
                    <a:srgbClr val="FFFFFF"/>
                  </a:solidFill>
                </a:rPr>
                <a:t>HTML</a:t>
              </a:r>
              <a:r>
                <a:rPr kumimoji="1" lang="zh-CN" altLang="en-US" sz="1400" dirty="0">
                  <a:solidFill>
                    <a:srgbClr val="FFFFFF"/>
                  </a:solidFill>
                </a:rPr>
                <a:t>型</a:t>
              </a:r>
              <a:endParaRPr kumimoji="1" lang="en-US" altLang="zh-CN" sz="1400" dirty="0">
                <a:solidFill>
                  <a:srgbClr val="FFFFFF"/>
                </a:solidFill>
              </a:endParaRPr>
            </a:p>
          </p:txBody>
        </p:sp>
      </p:grpSp>
      <p:pic>
        <p:nvPicPr>
          <p:cNvPr id="9" name="图片 8"/>
          <p:cNvPicPr>
            <a:picLocks noChangeAspect="1"/>
          </p:cNvPicPr>
          <p:nvPr/>
        </p:nvPicPr>
        <p:blipFill>
          <a:blip r:embed="rId3"/>
          <a:stretch>
            <a:fillRect/>
          </a:stretch>
        </p:blipFill>
        <p:spPr>
          <a:xfrm>
            <a:off x="5132654" y="2305212"/>
            <a:ext cx="3676094" cy="2757071"/>
          </a:xfrm>
          <a:prstGeom prst="rect">
            <a:avLst/>
          </a:prstGeom>
        </p:spPr>
      </p:pic>
    </p:spTree>
    <p:extLst>
      <p:ext uri="{BB962C8B-B14F-4D97-AF65-F5344CB8AC3E}">
        <p14:creationId xmlns:p14="http://schemas.microsoft.com/office/powerpoint/2010/main" val="766711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优点</a:t>
            </a:r>
            <a:r>
              <a:rPr lang="en-US" altLang="zh-CN" sz="1600" b="1" dirty="0" smtClean="0">
                <a:solidFill>
                  <a:srgbClr val="E93929"/>
                </a:solidFill>
                <a:effectLst/>
                <a:latin typeface="+mn-ea"/>
                <a:ea typeface="+mn-ea"/>
              </a:rPr>
              <a:t>&amp;</a:t>
            </a:r>
            <a:r>
              <a:rPr lang="zh-CN" altLang="en-US" sz="1600" b="1" dirty="0" smtClean="0">
                <a:solidFill>
                  <a:srgbClr val="E93929"/>
                </a:solidFill>
                <a:effectLst/>
                <a:latin typeface="+mn-ea"/>
                <a:ea typeface="+mn-ea"/>
              </a:rPr>
              <a:t>缺点</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1000274"/>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优点：克服瀑布模型的缺点，减少由于软件需求不明确带来的开发风险</a:t>
            </a:r>
            <a:r>
              <a:rPr lang="zh-CN" altLang="en-US" sz="1200" dirty="0" smtClean="0">
                <a:solidFill>
                  <a:srgbClr val="242424"/>
                </a:solidFill>
                <a:latin typeface="+mn-ea"/>
              </a:rPr>
              <a:t>。</a:t>
            </a:r>
            <a:r>
              <a:rPr lang="en-US" altLang="zh-CN" sz="1200" dirty="0" smtClean="0">
                <a:solidFill>
                  <a:srgbClr val="242424"/>
                </a:solidFill>
                <a:latin typeface="+mn-ea"/>
              </a:rPr>
              <a:t>[5]</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缺点：所选用的开发技术和工具不一定符合主流的发展；快速建立起来的系统结构加上连续的修改可能会导致产品质量低下</a:t>
            </a:r>
            <a:r>
              <a:rPr lang="zh-CN" altLang="en-US" sz="1200" dirty="0" smtClean="0">
                <a:solidFill>
                  <a:srgbClr val="242424"/>
                </a:solidFill>
                <a:latin typeface="+mn-ea"/>
              </a:rPr>
              <a:t>。</a:t>
            </a:r>
            <a:r>
              <a:rPr lang="en-US" altLang="zh-CN" sz="1200" dirty="0" smtClean="0">
                <a:solidFill>
                  <a:srgbClr val="242424"/>
                </a:solidFill>
                <a:latin typeface="+mn-ea"/>
              </a:rPr>
              <a:t>[5]</a:t>
            </a:r>
            <a:endParaRPr lang="en-US" altLang="zh-CN"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ONE</a:t>
              </a:r>
              <a:endParaRPr kumimoji="1" lang="en-US" altLang="zh-CN" sz="1400" dirty="0">
                <a:solidFill>
                  <a:srgbClr val="FFFFFF"/>
                </a:solidFill>
              </a:endParaRPr>
            </a:p>
            <a:p>
              <a:pPr>
                <a:lnSpc>
                  <a:spcPct val="130000"/>
                </a:lnSpc>
              </a:pPr>
              <a:r>
                <a:rPr kumimoji="1" lang="zh-CN" altLang="en-US" sz="1400" b="1" dirty="0" smtClean="0">
                  <a:solidFill>
                    <a:srgbClr val="FFFFFF"/>
                  </a:solidFill>
                </a:rPr>
                <a:t>原型概述</a:t>
              </a:r>
              <a:r>
                <a:rPr kumimoji="1" lang="en-US" altLang="zh-CN" sz="1400" dirty="0" smtClean="0">
                  <a:solidFill>
                    <a:srgbClr val="FFFFFF"/>
                  </a:solidFill>
                </a:rPr>
                <a:t>· </a:t>
              </a:r>
              <a:r>
                <a:rPr kumimoji="1" lang="zh-CN" altLang="en-US" sz="1400" dirty="0" smtClean="0">
                  <a:solidFill>
                    <a:srgbClr val="FFFFFF"/>
                  </a:solidFill>
                </a:rPr>
                <a:t>快速原型模型</a:t>
              </a:r>
              <a:endParaRPr kumimoji="1" lang="en-US" altLang="zh-CN" sz="1400" dirty="0">
                <a:solidFill>
                  <a:srgbClr val="FFFFFF"/>
                </a:solidFill>
              </a:endParaRPr>
            </a:p>
          </p:txBody>
        </p:sp>
      </p:grpSp>
    </p:spTree>
    <p:extLst>
      <p:ext uri="{BB962C8B-B14F-4D97-AF65-F5344CB8AC3E}">
        <p14:creationId xmlns:p14="http://schemas.microsoft.com/office/powerpoint/2010/main" val="1088247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2846166"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en-US" altLang="zh-CN" sz="1600" b="1" dirty="0">
                <a:solidFill>
                  <a:srgbClr val="E93929"/>
                </a:solidFill>
                <a:effectLst/>
                <a:latin typeface="+mn-ea"/>
                <a:ea typeface="+mn-ea"/>
              </a:rPr>
              <a:t>Mockplus</a:t>
            </a:r>
            <a:endParaRPr lang="zh-CN" altLang="en-US" sz="1600" b="1" dirty="0">
              <a:solidFill>
                <a:srgbClr val="E93929"/>
              </a:solidFill>
              <a:effectLst/>
              <a:latin typeface="+mn-ea"/>
              <a:ea typeface="+mn-ea"/>
            </a:endParaRPr>
          </a:p>
        </p:txBody>
      </p:sp>
      <p:sp>
        <p:nvSpPr>
          <p:cNvPr id="4" name="矩形 3"/>
          <p:cNvSpPr/>
          <p:nvPr/>
        </p:nvSpPr>
        <p:spPr>
          <a:xfrm>
            <a:off x="513888" y="2722625"/>
            <a:ext cx="3472429" cy="1015663"/>
          </a:xfrm>
          <a:prstGeom prst="rect">
            <a:avLst/>
          </a:prstGeom>
        </p:spPr>
        <p:txBody>
          <a:bodyPr wrap="square">
            <a:spAutoFit/>
          </a:bodyPr>
          <a:lstStyle/>
          <a:p>
            <a:pPr algn="just" fontAlgn="base"/>
            <a:r>
              <a:rPr lang="zh-CN" altLang="en-US" sz="1200" dirty="0" smtClean="0">
                <a:solidFill>
                  <a:srgbClr val="5B5B5B"/>
                </a:solidFill>
                <a:latin typeface="BookmanOldStyle"/>
              </a:rPr>
              <a:t>简单</a:t>
            </a:r>
            <a:r>
              <a:rPr lang="zh-CN" altLang="en-US" sz="1200" dirty="0">
                <a:solidFill>
                  <a:srgbClr val="5B5B5B"/>
                </a:solidFill>
                <a:latin typeface="BookmanOldStyle"/>
              </a:rPr>
              <a:t>直观 </a:t>
            </a:r>
            <a:r>
              <a:rPr lang="en-US" altLang="zh-CN" sz="1200" dirty="0">
                <a:solidFill>
                  <a:srgbClr val="5B5B5B"/>
                </a:solidFill>
                <a:latin typeface="BookmanOldStyle"/>
              </a:rPr>
              <a:t>- </a:t>
            </a:r>
            <a:r>
              <a:rPr lang="zh-CN" altLang="en-US" sz="1200" dirty="0">
                <a:solidFill>
                  <a:srgbClr val="5B5B5B"/>
                </a:solidFill>
                <a:latin typeface="BookmanOldStyle"/>
              </a:rPr>
              <a:t>与其他原型设计工具不一样，</a:t>
            </a:r>
            <a:r>
              <a:rPr lang="en-US" altLang="zh-CN" sz="1200" dirty="0">
                <a:solidFill>
                  <a:srgbClr val="5B5B5B"/>
                </a:solidFill>
                <a:latin typeface="BookmanOldStyle"/>
              </a:rPr>
              <a:t>Mockplus</a:t>
            </a:r>
            <a:r>
              <a:rPr lang="zh-CN" altLang="en-US" sz="1200" dirty="0">
                <a:solidFill>
                  <a:srgbClr val="5B5B5B"/>
                </a:solidFill>
                <a:latin typeface="BookmanOldStyle"/>
              </a:rPr>
              <a:t>采用了直观的拖拽方式来实现页面交互。红色的线指哪里连</a:t>
            </a:r>
            <a:r>
              <a:rPr lang="zh-CN" altLang="en-US" sz="1200" dirty="0" smtClean="0">
                <a:solidFill>
                  <a:srgbClr val="5B5B5B"/>
                </a:solidFill>
                <a:latin typeface="BookmanOldStyle"/>
              </a:rPr>
              <a:t>哪里，</a:t>
            </a:r>
            <a:r>
              <a:rPr lang="zh-CN" altLang="en-US" sz="1200" dirty="0">
                <a:solidFill>
                  <a:srgbClr val="5B5B5B"/>
                </a:solidFill>
                <a:latin typeface="BookmanOldStyle"/>
              </a:rPr>
              <a:t>支持一键拖拽</a:t>
            </a:r>
            <a:r>
              <a:rPr lang="zh-CN" altLang="en-US" sz="1200" dirty="0" smtClean="0">
                <a:solidFill>
                  <a:srgbClr val="5B5B5B"/>
                </a:solidFill>
                <a:latin typeface="BookmanOldStyle"/>
              </a:rPr>
              <a:t>。</a:t>
            </a:r>
            <a:endParaRPr lang="en-US" altLang="zh-CN" sz="1200" dirty="0" smtClean="0">
              <a:solidFill>
                <a:srgbClr val="5B5B5B"/>
              </a:solidFill>
              <a:latin typeface="BookmanOldStyle"/>
            </a:endParaRPr>
          </a:p>
          <a:p>
            <a:pPr algn="just" fontAlgn="base"/>
            <a:r>
              <a:rPr lang="en-US" altLang="zh-CN" sz="1200" dirty="0" smtClean="0">
                <a:solidFill>
                  <a:srgbClr val="5B5B5B"/>
                </a:solidFill>
                <a:latin typeface="BookmanOldStyle"/>
              </a:rPr>
              <a:t>[1]</a:t>
            </a:r>
            <a:endParaRPr lang="en-US" altLang="zh-CN" sz="1200" dirty="0" smtClean="0">
              <a:solidFill>
                <a:srgbClr val="5B5B5B"/>
              </a:solidFill>
              <a:latin typeface="BookmanOldStyle"/>
            </a:endParaRPr>
          </a:p>
          <a:p>
            <a:pPr algn="just" fontAlgn="base"/>
            <a:endParaRPr lang="zh-CN" altLang="en-US" sz="1200" b="0" i="0" u="none" strike="noStrike" dirty="0">
              <a:solidFill>
                <a:srgbClr val="5B5B5B"/>
              </a:solidFill>
              <a:effectLst/>
              <a:latin typeface="BookmanOldStyle"/>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zh-CN" altLang="en-US" sz="1400" dirty="0">
                  <a:solidFill>
                    <a:srgbClr val="FFFFFF"/>
                  </a:solidFill>
                </a:rPr>
                <a:t>超大型</a:t>
              </a:r>
              <a:endParaRPr kumimoji="1" lang="en-US" altLang="zh-CN" sz="1400" dirty="0">
                <a:solidFill>
                  <a:srgbClr val="FFFFFF"/>
                </a:solidFill>
              </a:endParaRPr>
            </a:p>
          </p:txBody>
        </p:sp>
      </p:grpSp>
      <p:pic>
        <p:nvPicPr>
          <p:cNvPr id="5" name="图片 4"/>
          <p:cNvPicPr>
            <a:picLocks noChangeAspect="1"/>
          </p:cNvPicPr>
          <p:nvPr/>
        </p:nvPicPr>
        <p:blipFill>
          <a:blip r:embed="rId3"/>
          <a:stretch>
            <a:fillRect/>
          </a:stretch>
        </p:blipFill>
        <p:spPr>
          <a:xfrm>
            <a:off x="3986317" y="2371245"/>
            <a:ext cx="5157683" cy="2772255"/>
          </a:xfrm>
          <a:prstGeom prst="rect">
            <a:avLst/>
          </a:prstGeom>
        </p:spPr>
      </p:pic>
      <p:sp>
        <p:nvSpPr>
          <p:cNvPr id="9" name="矩形 8"/>
          <p:cNvSpPr/>
          <p:nvPr/>
        </p:nvSpPr>
        <p:spPr>
          <a:xfrm>
            <a:off x="6011410" y="2179623"/>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[1]</a:t>
            </a:r>
            <a:endParaRPr kumimoji="1" lang="en-US" altLang="zh-CN" sz="800" dirty="0" smtClean="0">
              <a:solidFill>
                <a:srgbClr val="404040"/>
              </a:solidFill>
            </a:endParaRPr>
          </a:p>
        </p:txBody>
      </p:sp>
    </p:spTree>
    <p:extLst>
      <p:ext uri="{BB962C8B-B14F-4D97-AF65-F5344CB8AC3E}">
        <p14:creationId xmlns:p14="http://schemas.microsoft.com/office/powerpoint/2010/main" val="3397400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2846166"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a:t>
            </a:r>
            <a:r>
              <a:rPr lang="en-US" altLang="zh-CN" sz="1600" b="1" dirty="0" smtClean="0">
                <a:solidFill>
                  <a:srgbClr val="E93929"/>
                </a:solidFill>
                <a:effectLst/>
                <a:latin typeface="+mn-ea"/>
                <a:ea typeface="+mn-ea"/>
              </a:rPr>
              <a:t>Axure rp</a:t>
            </a:r>
            <a:endParaRPr lang="zh-CN" altLang="en-US" sz="1600" b="1" dirty="0">
              <a:solidFill>
                <a:srgbClr val="E93929"/>
              </a:solidFill>
              <a:effectLst/>
              <a:latin typeface="+mn-ea"/>
              <a:ea typeface="+mn-ea"/>
            </a:endParaRPr>
          </a:p>
        </p:txBody>
      </p:sp>
      <p:sp>
        <p:nvSpPr>
          <p:cNvPr id="4" name="矩形 3"/>
          <p:cNvSpPr/>
          <p:nvPr/>
        </p:nvSpPr>
        <p:spPr>
          <a:xfrm>
            <a:off x="513889" y="2722625"/>
            <a:ext cx="3036920" cy="1200329"/>
          </a:xfrm>
          <a:prstGeom prst="rect">
            <a:avLst/>
          </a:prstGeom>
        </p:spPr>
        <p:txBody>
          <a:bodyPr wrap="square">
            <a:spAutoFit/>
          </a:bodyPr>
          <a:lstStyle/>
          <a:p>
            <a:pPr algn="just" fontAlgn="base"/>
            <a:r>
              <a:rPr lang="zh-CN" altLang="en-US" sz="1200" dirty="0">
                <a:solidFill>
                  <a:srgbClr val="5B5B5B"/>
                </a:solidFill>
                <a:latin typeface="BookmanOldStyle"/>
              </a:rPr>
              <a:t>绕不开的巨人，就像图片界的</a:t>
            </a:r>
            <a:r>
              <a:rPr lang="en-US" altLang="zh-CN" sz="1200" dirty="0">
                <a:solidFill>
                  <a:srgbClr val="5B5B5B"/>
                </a:solidFill>
                <a:latin typeface="BookmanOldStyle"/>
              </a:rPr>
              <a:t>PS</a:t>
            </a:r>
            <a:r>
              <a:rPr lang="zh-CN" altLang="en-US" sz="1200" dirty="0">
                <a:solidFill>
                  <a:srgbClr val="5B5B5B"/>
                </a:solidFill>
                <a:latin typeface="BookmanOldStyle"/>
              </a:rPr>
              <a:t>，文字界的</a:t>
            </a:r>
            <a:r>
              <a:rPr lang="en-US" altLang="zh-CN" sz="1200" dirty="0">
                <a:solidFill>
                  <a:srgbClr val="5B5B5B"/>
                </a:solidFill>
                <a:latin typeface="BookmanOldStyle"/>
              </a:rPr>
              <a:t>Word</a:t>
            </a:r>
            <a:r>
              <a:rPr lang="zh-CN" altLang="en-US" sz="1200" dirty="0">
                <a:solidFill>
                  <a:srgbClr val="5B5B5B"/>
                </a:solidFill>
                <a:latin typeface="BookmanOldStyle"/>
              </a:rPr>
              <a:t>。它最大的特点就是别人都用它（虽然大多是盗版），我之前也存了显出不同逼格的心试了前面那么多软件，最后绕了一大圈还是回到了它的怀抱</a:t>
            </a:r>
            <a:r>
              <a:rPr lang="zh-CN" altLang="en-US" sz="1200" dirty="0" smtClean="0">
                <a:solidFill>
                  <a:srgbClr val="5B5B5B"/>
                </a:solidFill>
                <a:latin typeface="BookmanOldStyle"/>
              </a:rPr>
              <a:t>。</a:t>
            </a:r>
            <a:endParaRPr lang="en-US" altLang="zh-CN" sz="1200" dirty="0" smtClean="0">
              <a:solidFill>
                <a:srgbClr val="5B5B5B"/>
              </a:solidFill>
              <a:latin typeface="BookmanOldStyle"/>
            </a:endParaRPr>
          </a:p>
          <a:p>
            <a:pPr algn="just" fontAlgn="base"/>
            <a:r>
              <a:rPr lang="en-US" altLang="zh-CN" sz="1200" b="0" i="0" u="none" strike="noStrike" dirty="0" smtClean="0">
                <a:solidFill>
                  <a:srgbClr val="5B5B5B"/>
                </a:solidFill>
                <a:effectLst/>
                <a:latin typeface="BookmanOldStyle"/>
              </a:rPr>
              <a:t>[1]</a:t>
            </a:r>
            <a:endParaRPr lang="zh-CN" altLang="en-US" sz="1200" b="0" i="0" u="none" strike="noStrike" dirty="0">
              <a:solidFill>
                <a:srgbClr val="5B5B5B"/>
              </a:solidFill>
              <a:effectLst/>
              <a:latin typeface="BookmanOldStyle"/>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zh-CN" altLang="en-US" sz="1400" dirty="0">
                  <a:solidFill>
                    <a:srgbClr val="FFFFFF"/>
                  </a:solidFill>
                </a:rPr>
                <a:t>超大型</a:t>
              </a:r>
              <a:endParaRPr kumimoji="1" lang="en-US" altLang="zh-CN" sz="1400" dirty="0">
                <a:solidFill>
                  <a:srgbClr val="FFFFFF"/>
                </a:solidFill>
              </a:endParaRPr>
            </a:p>
          </p:txBody>
        </p:sp>
      </p:grpSp>
      <p:pic>
        <p:nvPicPr>
          <p:cNvPr id="10" name="图片 9"/>
          <p:cNvPicPr>
            <a:picLocks noChangeAspect="1"/>
          </p:cNvPicPr>
          <p:nvPr/>
        </p:nvPicPr>
        <p:blipFill>
          <a:blip r:embed="rId3"/>
          <a:stretch>
            <a:fillRect/>
          </a:stretch>
        </p:blipFill>
        <p:spPr>
          <a:xfrm>
            <a:off x="5303741" y="2182273"/>
            <a:ext cx="2961227" cy="2961227"/>
          </a:xfrm>
          <a:prstGeom prst="rect">
            <a:avLst/>
          </a:prstGeom>
        </p:spPr>
      </p:pic>
      <p:sp>
        <p:nvSpPr>
          <p:cNvPr id="9" name="矩形 8"/>
          <p:cNvSpPr/>
          <p:nvPr/>
        </p:nvSpPr>
        <p:spPr>
          <a:xfrm>
            <a:off x="8107188" y="4768389"/>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[1]</a:t>
            </a:r>
            <a:endParaRPr kumimoji="1" lang="en-US" altLang="zh-CN" sz="800" dirty="0" smtClean="0">
              <a:solidFill>
                <a:srgbClr val="404040"/>
              </a:solidFill>
            </a:endParaRPr>
          </a:p>
        </p:txBody>
      </p:sp>
    </p:spTree>
    <p:extLst>
      <p:ext uri="{BB962C8B-B14F-4D97-AF65-F5344CB8AC3E}">
        <p14:creationId xmlns:p14="http://schemas.microsoft.com/office/powerpoint/2010/main" val="740637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2846166"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en-US" altLang="zh-CN" sz="1600" b="1" dirty="0">
                <a:solidFill>
                  <a:srgbClr val="E93929"/>
                </a:solidFill>
                <a:effectLst/>
                <a:latin typeface="+mn-ea"/>
                <a:ea typeface="+mn-ea"/>
              </a:rPr>
              <a:t>Quartz Composer</a:t>
            </a:r>
            <a:endParaRPr lang="zh-CN" altLang="en-US" sz="1600" b="1" dirty="0">
              <a:solidFill>
                <a:srgbClr val="E93929"/>
              </a:solidFill>
              <a:effectLst/>
              <a:latin typeface="+mn-ea"/>
              <a:ea typeface="+mn-ea"/>
            </a:endParaRPr>
          </a:p>
        </p:txBody>
      </p:sp>
      <p:sp>
        <p:nvSpPr>
          <p:cNvPr id="4" name="矩形 3"/>
          <p:cNvSpPr/>
          <p:nvPr/>
        </p:nvSpPr>
        <p:spPr>
          <a:xfrm>
            <a:off x="513888" y="2722625"/>
            <a:ext cx="3472429" cy="830997"/>
          </a:xfrm>
          <a:prstGeom prst="rect">
            <a:avLst/>
          </a:prstGeom>
        </p:spPr>
        <p:txBody>
          <a:bodyPr wrap="square">
            <a:spAutoFit/>
          </a:bodyPr>
          <a:lstStyle/>
          <a:p>
            <a:pPr algn="just" fontAlgn="base"/>
            <a:r>
              <a:rPr lang="zh-CN" altLang="en-US" sz="1200" dirty="0">
                <a:solidFill>
                  <a:srgbClr val="5B5B5B"/>
                </a:solidFill>
                <a:latin typeface="BookmanOldStyle"/>
              </a:rPr>
              <a:t>就是专门用来制作交互动画原型的产品，免费，但是需要苹果开发者账号，学习曲线非常高，但是可以制作非常精美的强交互动画</a:t>
            </a:r>
            <a:r>
              <a:rPr lang="zh-CN" altLang="en-US" sz="1200" dirty="0" smtClean="0">
                <a:solidFill>
                  <a:srgbClr val="5B5B5B"/>
                </a:solidFill>
                <a:latin typeface="BookmanOldStyle"/>
              </a:rPr>
              <a:t>。</a:t>
            </a:r>
            <a:endParaRPr lang="en-US" altLang="zh-CN" sz="1200" dirty="0" smtClean="0">
              <a:solidFill>
                <a:srgbClr val="5B5B5B"/>
              </a:solidFill>
              <a:latin typeface="BookmanOldStyle"/>
            </a:endParaRPr>
          </a:p>
          <a:p>
            <a:pPr algn="just" fontAlgn="base"/>
            <a:r>
              <a:rPr lang="en-US" altLang="zh-CN" sz="1200" b="0" i="0" u="none" strike="noStrike" dirty="0" smtClean="0">
                <a:solidFill>
                  <a:srgbClr val="5B5B5B"/>
                </a:solidFill>
                <a:effectLst/>
                <a:latin typeface="BookmanOldStyle"/>
              </a:rPr>
              <a:t>[1]</a:t>
            </a:r>
            <a:endParaRPr lang="zh-CN" altLang="en-US" sz="1200" b="0" i="0" u="none" strike="noStrike" dirty="0">
              <a:solidFill>
                <a:srgbClr val="5B5B5B"/>
              </a:solidFill>
              <a:effectLst/>
              <a:latin typeface="BookmanOldStyle"/>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zh-CN" altLang="en-US" sz="1400" dirty="0">
                  <a:solidFill>
                    <a:srgbClr val="FFFFFF"/>
                  </a:solidFill>
                </a:rPr>
                <a:t>辅助型</a:t>
              </a:r>
              <a:endParaRPr kumimoji="1" lang="en-US" altLang="zh-CN" sz="1400" dirty="0">
                <a:solidFill>
                  <a:srgbClr val="FFFFFF"/>
                </a:solidFill>
              </a:endParaRPr>
            </a:p>
          </p:txBody>
        </p:sp>
      </p:grpSp>
    </p:spTree>
    <p:extLst>
      <p:ext uri="{BB962C8B-B14F-4D97-AF65-F5344CB8AC3E}">
        <p14:creationId xmlns:p14="http://schemas.microsoft.com/office/powerpoint/2010/main" val="2649451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2846166"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en-US" altLang="zh-CN" sz="1600" b="1" dirty="0">
                <a:solidFill>
                  <a:srgbClr val="E93929"/>
                </a:solidFill>
                <a:effectLst/>
                <a:latin typeface="+mn-ea"/>
                <a:ea typeface="+mn-ea"/>
              </a:rPr>
              <a:t>Liveview</a:t>
            </a:r>
            <a:endParaRPr lang="zh-CN" altLang="en-US" sz="1600" b="1" dirty="0">
              <a:solidFill>
                <a:srgbClr val="E93929"/>
              </a:solidFill>
              <a:effectLst/>
              <a:latin typeface="+mn-ea"/>
              <a:ea typeface="+mn-ea"/>
            </a:endParaRPr>
          </a:p>
        </p:txBody>
      </p:sp>
      <p:sp>
        <p:nvSpPr>
          <p:cNvPr id="4" name="矩形 3"/>
          <p:cNvSpPr/>
          <p:nvPr/>
        </p:nvSpPr>
        <p:spPr>
          <a:xfrm>
            <a:off x="513888" y="2722625"/>
            <a:ext cx="3472429" cy="1015663"/>
          </a:xfrm>
          <a:prstGeom prst="rect">
            <a:avLst/>
          </a:prstGeom>
        </p:spPr>
        <p:txBody>
          <a:bodyPr wrap="square">
            <a:spAutoFit/>
          </a:bodyPr>
          <a:lstStyle/>
          <a:p>
            <a:pPr algn="just" fontAlgn="base"/>
            <a:r>
              <a:rPr lang="en-US" altLang="zh-CN" sz="1200" dirty="0">
                <a:solidFill>
                  <a:srgbClr val="5B5B5B"/>
                </a:solidFill>
                <a:latin typeface="BookmanOldStyle"/>
              </a:rPr>
              <a:t>PS play</a:t>
            </a:r>
            <a:r>
              <a:rPr lang="zh-CN" altLang="en-US" sz="1200" dirty="0">
                <a:solidFill>
                  <a:srgbClr val="5B5B5B"/>
                </a:solidFill>
                <a:latin typeface="BookmanOldStyle"/>
              </a:rPr>
              <a:t>等都可以快速把电脑上的内容投影到手机上。但是唯独</a:t>
            </a:r>
            <a:r>
              <a:rPr lang="en-US" altLang="zh-CN" sz="1200" dirty="0">
                <a:solidFill>
                  <a:srgbClr val="5B5B5B"/>
                </a:solidFill>
                <a:latin typeface="BookmanOldStyle"/>
              </a:rPr>
              <a:t>liveview</a:t>
            </a:r>
            <a:r>
              <a:rPr lang="zh-CN" altLang="en-US" sz="1200" dirty="0">
                <a:solidFill>
                  <a:srgbClr val="5B5B5B"/>
                </a:solidFill>
                <a:latin typeface="BookmanOldStyle"/>
              </a:rPr>
              <a:t>可以支持交互。打开交互模式后，电脑端可以接受手机的点击和滑动手势。非常强大</a:t>
            </a:r>
            <a:r>
              <a:rPr lang="zh-CN" altLang="en-US" sz="1200" dirty="0" smtClean="0">
                <a:solidFill>
                  <a:srgbClr val="5B5B5B"/>
                </a:solidFill>
                <a:latin typeface="BookmanOldStyle"/>
              </a:rPr>
              <a:t>。</a:t>
            </a:r>
            <a:endParaRPr lang="en-US" altLang="zh-CN" sz="1200" dirty="0" smtClean="0">
              <a:solidFill>
                <a:srgbClr val="5B5B5B"/>
              </a:solidFill>
              <a:latin typeface="BookmanOldStyle"/>
            </a:endParaRPr>
          </a:p>
          <a:p>
            <a:pPr algn="just" fontAlgn="base"/>
            <a:r>
              <a:rPr lang="en-US" altLang="zh-CN" sz="1200" b="0" i="0" u="none" strike="noStrike" dirty="0" smtClean="0">
                <a:solidFill>
                  <a:srgbClr val="5B5B5B"/>
                </a:solidFill>
                <a:effectLst/>
                <a:latin typeface="BookmanOldStyle"/>
              </a:rPr>
              <a:t>[1]</a:t>
            </a:r>
            <a:endParaRPr lang="zh-CN" altLang="en-US" sz="1200" b="0" i="0" u="none" strike="noStrike" dirty="0">
              <a:solidFill>
                <a:srgbClr val="5B5B5B"/>
              </a:solidFill>
              <a:effectLst/>
              <a:latin typeface="BookmanOldStyle"/>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zh-CN" altLang="en-US" sz="1400" dirty="0">
                  <a:solidFill>
                    <a:srgbClr val="FFFFFF"/>
                  </a:solidFill>
                </a:rPr>
                <a:t>辅助型</a:t>
              </a:r>
              <a:endParaRPr kumimoji="1" lang="en-US" altLang="zh-CN" sz="1400" dirty="0">
                <a:solidFill>
                  <a:srgbClr val="FFFFFF"/>
                </a:solidFill>
              </a:endParaRPr>
            </a:p>
          </p:txBody>
        </p:sp>
      </p:grpSp>
    </p:spTree>
    <p:extLst>
      <p:ext uri="{BB962C8B-B14F-4D97-AF65-F5344CB8AC3E}">
        <p14:creationId xmlns:p14="http://schemas.microsoft.com/office/powerpoint/2010/main" val="116282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2846166"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界面</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en-US" altLang="zh-CN" sz="1400" dirty="0" smtClean="0">
                  <a:solidFill>
                    <a:srgbClr val="FFFFFF"/>
                  </a:solidFill>
                </a:rPr>
                <a:t>Axure rp</a:t>
              </a:r>
              <a:endParaRPr kumimoji="1" lang="en-US" altLang="zh-CN" sz="1400" dirty="0">
                <a:solidFill>
                  <a:srgbClr val="FFFFFF"/>
                </a:solidFill>
              </a:endParaRPr>
            </a:p>
          </p:txBody>
        </p:sp>
      </p:grpSp>
      <p:pic>
        <p:nvPicPr>
          <p:cNvPr id="10" name="图片 9"/>
          <p:cNvPicPr>
            <a:picLocks noChangeAspect="1"/>
          </p:cNvPicPr>
          <p:nvPr/>
        </p:nvPicPr>
        <p:blipFill>
          <a:blip r:embed="rId3"/>
          <a:stretch>
            <a:fillRect/>
          </a:stretch>
        </p:blipFill>
        <p:spPr>
          <a:xfrm>
            <a:off x="122599" y="2302701"/>
            <a:ext cx="391290" cy="391290"/>
          </a:xfrm>
          <a:prstGeom prst="rect">
            <a:avLst/>
          </a:prstGeom>
        </p:spPr>
      </p:pic>
      <p:pic>
        <p:nvPicPr>
          <p:cNvPr id="1026" name="Picture 2" descr="http://www.axure.com.cn/wp-content/uploads/auto_save_image/2012/11/012757ta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9757" y="2139154"/>
            <a:ext cx="4284999" cy="3004346"/>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7019252" y="4860581"/>
            <a:ext cx="1030138"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[12]</a:t>
            </a:r>
            <a:endParaRPr kumimoji="1" lang="en-US" altLang="zh-CN" sz="800" dirty="0" smtClean="0">
              <a:solidFill>
                <a:srgbClr val="404040"/>
              </a:solidFill>
            </a:endParaRPr>
          </a:p>
        </p:txBody>
      </p:sp>
    </p:spTree>
    <p:extLst>
      <p:ext uri="{BB962C8B-B14F-4D97-AF65-F5344CB8AC3E}">
        <p14:creationId xmlns:p14="http://schemas.microsoft.com/office/powerpoint/2010/main" val="177757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3">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2846166"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功能</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en-US" altLang="zh-CN" sz="1400" dirty="0" smtClean="0">
                  <a:solidFill>
                    <a:srgbClr val="FFFFFF"/>
                  </a:solidFill>
                </a:rPr>
                <a:t>Axure rp</a:t>
              </a:r>
              <a:endParaRPr kumimoji="1" lang="en-US" altLang="zh-CN" sz="1400" dirty="0">
                <a:solidFill>
                  <a:srgbClr val="FFFFFF"/>
                </a:solidFill>
              </a:endParaRPr>
            </a:p>
          </p:txBody>
        </p:sp>
      </p:grpSp>
      <p:pic>
        <p:nvPicPr>
          <p:cNvPr id="10" name="图片 9"/>
          <p:cNvPicPr>
            <a:picLocks noChangeAspect="1"/>
          </p:cNvPicPr>
          <p:nvPr/>
        </p:nvPicPr>
        <p:blipFill>
          <a:blip r:embed="rId4"/>
          <a:stretch>
            <a:fillRect/>
          </a:stretch>
        </p:blipFill>
        <p:spPr>
          <a:xfrm>
            <a:off x="122599" y="2302701"/>
            <a:ext cx="391290" cy="391290"/>
          </a:xfrm>
          <a:prstGeom prst="rect">
            <a:avLst/>
          </a:prstGeom>
        </p:spPr>
      </p:pic>
      <p:sp>
        <p:nvSpPr>
          <p:cNvPr id="9" name="矩形 8"/>
          <p:cNvSpPr/>
          <p:nvPr/>
        </p:nvSpPr>
        <p:spPr>
          <a:xfrm>
            <a:off x="0" y="2722625"/>
            <a:ext cx="9144000" cy="2369880"/>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800" dirty="0" smtClean="0">
                <a:solidFill>
                  <a:srgbClr val="242424"/>
                </a:solidFill>
                <a:latin typeface="+mn-ea"/>
              </a:rPr>
              <a:t>菜单</a:t>
            </a:r>
            <a:r>
              <a:rPr lang="zh-CN" altLang="en-US" sz="800" dirty="0">
                <a:solidFill>
                  <a:srgbClr val="242424"/>
                </a:solidFill>
                <a:latin typeface="+mn-ea"/>
              </a:rPr>
              <a:t>栏：和大部分的软件界面一样，都是一些常规的文件、编辑、视图</a:t>
            </a:r>
            <a:r>
              <a:rPr lang="en-US" altLang="zh-CN" sz="800" dirty="0" smtClean="0">
                <a:solidFill>
                  <a:srgbClr val="242424"/>
                </a:solidFill>
                <a:latin typeface="+mn-ea"/>
              </a:rPr>
              <a:t>……</a:t>
            </a:r>
          </a:p>
          <a:p>
            <a:pPr marL="179705" indent="-171450" algn="just" defTabSz="914400">
              <a:lnSpc>
                <a:spcPct val="150000"/>
              </a:lnSpc>
              <a:spcBef>
                <a:spcPts val="600"/>
              </a:spcBef>
              <a:buFont typeface="Arial" panose="020B0604020202020204" pitchFamily="34" charset="0"/>
              <a:buChar char="•"/>
            </a:pPr>
            <a:r>
              <a:rPr lang="zh-CN" altLang="en-US" sz="800" dirty="0" smtClean="0">
                <a:solidFill>
                  <a:srgbClr val="242424"/>
                </a:solidFill>
                <a:latin typeface="+mn-ea"/>
              </a:rPr>
              <a:t>工具栏</a:t>
            </a:r>
            <a:r>
              <a:rPr lang="zh-CN" altLang="en-US" sz="800" dirty="0">
                <a:solidFill>
                  <a:srgbClr val="242424"/>
                </a:solidFill>
                <a:latin typeface="+mn-ea"/>
              </a:rPr>
              <a:t>：是页面进行编辑的一些快捷操作，主要有字体设置、大小设置、页面显示大小和</a:t>
            </a:r>
            <a:r>
              <a:rPr lang="en-US" altLang="zh-CN" sz="800" dirty="0">
                <a:solidFill>
                  <a:srgbClr val="242424"/>
                </a:solidFill>
                <a:latin typeface="+mn-ea"/>
              </a:rPr>
              <a:t>Axure</a:t>
            </a:r>
            <a:r>
              <a:rPr lang="zh-CN" altLang="en-US" sz="800" dirty="0">
                <a:solidFill>
                  <a:srgbClr val="242424"/>
                </a:solidFill>
                <a:latin typeface="+mn-ea"/>
              </a:rPr>
              <a:t>本身自带的一些快捷操作</a:t>
            </a:r>
            <a:r>
              <a:rPr lang="zh-CN" altLang="en-US" sz="800" dirty="0" smtClean="0">
                <a:solidFill>
                  <a:srgbClr val="242424"/>
                </a:solidFill>
                <a:latin typeface="+mn-ea"/>
              </a:rPr>
              <a:t>等</a:t>
            </a:r>
            <a:endParaRPr lang="zh-CN" altLang="en-US" sz="800" dirty="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800" dirty="0" smtClean="0">
                <a:solidFill>
                  <a:srgbClr val="242424"/>
                </a:solidFill>
                <a:latin typeface="+mn-ea"/>
              </a:rPr>
              <a:t>站点</a:t>
            </a:r>
            <a:r>
              <a:rPr lang="zh-CN" altLang="en-US" sz="800" dirty="0">
                <a:solidFill>
                  <a:srgbClr val="242424"/>
                </a:solidFill>
                <a:latin typeface="+mn-ea"/>
              </a:rPr>
              <a:t>地图：呈树状结构、可以添加、删除页面、也可以对设计中的页面进行重命名</a:t>
            </a:r>
            <a:r>
              <a:rPr lang="zh-CN" altLang="en-US" sz="800" dirty="0" smtClean="0">
                <a:solidFill>
                  <a:srgbClr val="242424"/>
                </a:solidFill>
                <a:latin typeface="+mn-ea"/>
              </a:rPr>
              <a:t>操作</a:t>
            </a:r>
            <a:endParaRPr lang="en-US" altLang="zh-CN" sz="8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800" dirty="0">
                <a:solidFill>
                  <a:srgbClr val="242424"/>
                </a:solidFill>
                <a:latin typeface="+mn-ea"/>
              </a:rPr>
              <a:t>部件区域：组件集中地带：矩形组件、图片组件、动态面板组件</a:t>
            </a:r>
            <a:r>
              <a:rPr lang="en-US" altLang="zh-CN" sz="800" dirty="0">
                <a:solidFill>
                  <a:srgbClr val="242424"/>
                </a:solidFill>
                <a:latin typeface="+mn-ea"/>
              </a:rPr>
              <a:t>……</a:t>
            </a:r>
            <a:r>
              <a:rPr lang="zh-CN" altLang="en-US" sz="800" dirty="0">
                <a:solidFill>
                  <a:srgbClr val="242424"/>
                </a:solidFill>
                <a:latin typeface="+mn-ea"/>
              </a:rPr>
              <a:t>使用方式是直接拖动部件到页面编辑</a:t>
            </a:r>
            <a:r>
              <a:rPr lang="zh-CN" altLang="en-US" sz="800" dirty="0" smtClean="0">
                <a:solidFill>
                  <a:srgbClr val="242424"/>
                </a:solidFill>
                <a:latin typeface="+mn-ea"/>
              </a:rPr>
              <a:t>区域</a:t>
            </a:r>
            <a:endParaRPr lang="en-US" altLang="zh-CN" sz="8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800" dirty="0" smtClean="0">
                <a:solidFill>
                  <a:srgbClr val="242424"/>
                </a:solidFill>
                <a:latin typeface="+mn-ea"/>
              </a:rPr>
              <a:t>母版</a:t>
            </a:r>
            <a:r>
              <a:rPr lang="zh-CN" altLang="en-US" sz="800" dirty="0">
                <a:solidFill>
                  <a:srgbClr val="242424"/>
                </a:solidFill>
                <a:latin typeface="+mn-ea"/>
              </a:rPr>
              <a:t>区域：共用，</a:t>
            </a:r>
            <a:r>
              <a:rPr lang="zh-CN" altLang="en-US" sz="800" dirty="0" smtClean="0">
                <a:solidFill>
                  <a:srgbClr val="242424"/>
                </a:solidFill>
                <a:latin typeface="+mn-ea"/>
              </a:rPr>
              <a:t>复用</a:t>
            </a:r>
            <a:endParaRPr lang="zh-CN" altLang="en-US" sz="800" dirty="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800" dirty="0" smtClean="0">
                <a:solidFill>
                  <a:srgbClr val="242424"/>
                </a:solidFill>
                <a:latin typeface="+mn-ea"/>
              </a:rPr>
              <a:t>页面</a:t>
            </a:r>
            <a:r>
              <a:rPr lang="zh-CN" altLang="en-US" sz="800" dirty="0">
                <a:solidFill>
                  <a:srgbClr val="242424"/>
                </a:solidFill>
                <a:latin typeface="+mn-ea"/>
              </a:rPr>
              <a:t>编辑区域：拖动相关的部件进行线框图编辑和交互具体的</a:t>
            </a:r>
            <a:r>
              <a:rPr lang="zh-CN" altLang="en-US" sz="800" dirty="0" smtClean="0">
                <a:solidFill>
                  <a:srgbClr val="242424"/>
                </a:solidFill>
                <a:latin typeface="+mn-ea"/>
              </a:rPr>
              <a:t>实施</a:t>
            </a:r>
            <a:endParaRPr lang="en-US" altLang="zh-CN" sz="8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800" dirty="0" smtClean="0">
                <a:solidFill>
                  <a:srgbClr val="242424"/>
                </a:solidFill>
                <a:latin typeface="+mn-ea"/>
              </a:rPr>
              <a:t>页面</a:t>
            </a:r>
            <a:r>
              <a:rPr lang="zh-CN" altLang="en-US" sz="800" dirty="0">
                <a:solidFill>
                  <a:srgbClr val="242424"/>
                </a:solidFill>
                <a:latin typeface="+mn-ea"/>
              </a:rPr>
              <a:t>交互区域</a:t>
            </a:r>
            <a:r>
              <a:rPr lang="zh-CN" altLang="en-US" sz="800" dirty="0" smtClean="0">
                <a:solidFill>
                  <a:srgbClr val="242424"/>
                </a:solidFill>
                <a:latin typeface="+mn-ea"/>
              </a:rPr>
              <a:t>：</a:t>
            </a:r>
            <a:endParaRPr lang="zh-CN" altLang="en-US" sz="800" dirty="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800" dirty="0" smtClean="0">
                <a:solidFill>
                  <a:srgbClr val="242424"/>
                </a:solidFill>
                <a:latin typeface="+mn-ea"/>
              </a:rPr>
              <a:t>部件</a:t>
            </a:r>
            <a:r>
              <a:rPr lang="zh-CN" altLang="en-US" sz="800" dirty="0">
                <a:solidFill>
                  <a:srgbClr val="242424"/>
                </a:solidFill>
                <a:latin typeface="+mn-ea"/>
              </a:rPr>
              <a:t>属性区域：组件的注视、组件的交互、组件的属性</a:t>
            </a:r>
            <a:r>
              <a:rPr lang="zh-CN" altLang="en-US" sz="800" dirty="0" smtClean="0">
                <a:solidFill>
                  <a:srgbClr val="242424"/>
                </a:solidFill>
                <a:latin typeface="+mn-ea"/>
              </a:rPr>
              <a:t>编辑</a:t>
            </a:r>
            <a:endParaRPr lang="zh-CN" altLang="en-US" sz="800" dirty="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800" dirty="0" smtClean="0">
                <a:solidFill>
                  <a:srgbClr val="242424"/>
                </a:solidFill>
                <a:latin typeface="+mn-ea"/>
              </a:rPr>
              <a:t>动态</a:t>
            </a:r>
            <a:r>
              <a:rPr lang="zh-CN" altLang="en-US" sz="800" dirty="0">
                <a:solidFill>
                  <a:srgbClr val="242424"/>
                </a:solidFill>
                <a:latin typeface="+mn-ea"/>
              </a:rPr>
              <a:t>面板区域：设置动态面板的可视与</a:t>
            </a:r>
            <a:r>
              <a:rPr lang="zh-CN" altLang="en-US" sz="800" dirty="0" smtClean="0">
                <a:solidFill>
                  <a:srgbClr val="242424"/>
                </a:solidFill>
                <a:latin typeface="+mn-ea"/>
              </a:rPr>
              <a:t>隐藏</a:t>
            </a:r>
            <a:r>
              <a:rPr lang="en-US" altLang="zh-CN" sz="800" dirty="0" smtClean="0">
                <a:solidFill>
                  <a:srgbClr val="242424"/>
                </a:solidFill>
                <a:latin typeface="+mn-ea"/>
              </a:rPr>
              <a:t>				</a:t>
            </a:r>
            <a:r>
              <a:rPr lang="en-US" altLang="zh-CN" sz="800" dirty="0" smtClean="0">
                <a:solidFill>
                  <a:srgbClr val="242424"/>
                </a:solidFill>
                <a:latin typeface="+mn-ea"/>
              </a:rPr>
              <a:t>[12]</a:t>
            </a:r>
            <a:endParaRPr lang="en-US" altLang="zh-CN" sz="800" dirty="0" smtClean="0">
              <a:solidFill>
                <a:srgbClr val="242424"/>
              </a:solidFill>
              <a:latin typeface="+mn-ea"/>
            </a:endParaRPr>
          </a:p>
        </p:txBody>
      </p:sp>
    </p:spTree>
    <p:extLst>
      <p:ext uri="{BB962C8B-B14F-4D97-AF65-F5344CB8AC3E}">
        <p14:creationId xmlns:p14="http://schemas.microsoft.com/office/powerpoint/2010/main" val="1394785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2846166"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体验</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zh-CN" altLang="en-US" sz="1400" b="1" dirty="0">
                  <a:solidFill>
                    <a:srgbClr val="FFFFFF"/>
                  </a:solidFill>
                </a:rPr>
                <a:t>小结</a:t>
              </a:r>
              <a:endParaRPr kumimoji="1" lang="en-US" altLang="zh-CN" sz="1400" dirty="0">
                <a:solidFill>
                  <a:srgbClr val="FFFFFF"/>
                </a:solidFill>
              </a:endParaRPr>
            </a:p>
          </p:txBody>
        </p:sp>
      </p:grpSp>
      <p:sp>
        <p:nvSpPr>
          <p:cNvPr id="10" name="矩形 9"/>
          <p:cNvSpPr/>
          <p:nvPr/>
        </p:nvSpPr>
        <p:spPr>
          <a:xfrm>
            <a:off x="513888" y="2722625"/>
            <a:ext cx="3670994" cy="1077218"/>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追求细节</a:t>
            </a:r>
            <a:r>
              <a:rPr lang="zh-CN" altLang="en-US" sz="1200" dirty="0" smtClean="0">
                <a:solidFill>
                  <a:srgbClr val="242424"/>
                </a:solidFill>
                <a:latin typeface="+mn-ea"/>
              </a:rPr>
              <a:t>交互</a:t>
            </a:r>
            <a:r>
              <a:rPr lang="zh-CN" altLang="en-US" sz="1200" dirty="0">
                <a:solidFill>
                  <a:srgbClr val="242424"/>
                </a:solidFill>
                <a:latin typeface="+mn-ea"/>
              </a:rPr>
              <a:t>：</a:t>
            </a:r>
            <a:r>
              <a:rPr lang="en-US" altLang="zh-CN" sz="1200" dirty="0" smtClean="0">
                <a:solidFill>
                  <a:srgbClr val="242424"/>
                </a:solidFill>
                <a:latin typeface="+mn-ea"/>
              </a:rPr>
              <a:t>Axure RP</a:t>
            </a: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追求简约</a:t>
            </a:r>
            <a:r>
              <a:rPr lang="zh-CN" altLang="en-US" sz="1200" dirty="0" smtClean="0">
                <a:solidFill>
                  <a:srgbClr val="242424"/>
                </a:solidFill>
                <a:latin typeface="+mn-ea"/>
              </a:rPr>
              <a:t>草稿</a:t>
            </a:r>
            <a:r>
              <a:rPr lang="zh-CN" altLang="en-US" sz="1200" dirty="0">
                <a:solidFill>
                  <a:srgbClr val="242424"/>
                </a:solidFill>
                <a:latin typeface="+mn-ea"/>
              </a:rPr>
              <a:t>：</a:t>
            </a:r>
            <a:r>
              <a:rPr lang="en-US" altLang="zh-CN" sz="1200" dirty="0" smtClean="0">
                <a:solidFill>
                  <a:srgbClr val="242424"/>
                </a:solidFill>
                <a:latin typeface="+mn-ea"/>
              </a:rPr>
              <a:t>Balsamiq </a:t>
            </a:r>
            <a:r>
              <a:rPr lang="en-US" altLang="zh-CN" sz="1200" dirty="0" smtClean="0">
                <a:solidFill>
                  <a:srgbClr val="242424"/>
                </a:solidFill>
                <a:latin typeface="+mn-ea"/>
              </a:rPr>
              <a:t>Mockups</a:t>
            </a:r>
          </a:p>
          <a:p>
            <a:pPr marL="8255" algn="just" defTabSz="914400">
              <a:lnSpc>
                <a:spcPct val="150000"/>
              </a:lnSpc>
              <a:spcBef>
                <a:spcPts val="600"/>
              </a:spcBef>
            </a:pPr>
            <a:r>
              <a:rPr lang="en-US" altLang="zh-CN" sz="1200" dirty="0" smtClean="0">
                <a:solidFill>
                  <a:srgbClr val="242424"/>
                </a:solidFill>
                <a:latin typeface="+mn-ea"/>
              </a:rPr>
              <a:t>[1]</a:t>
            </a:r>
            <a:endParaRPr lang="en-US" altLang="zh-CN" sz="1200" dirty="0" smtClean="0">
              <a:solidFill>
                <a:srgbClr val="242424"/>
              </a:solidFill>
              <a:latin typeface="+mn-ea"/>
            </a:endParaRPr>
          </a:p>
        </p:txBody>
      </p:sp>
    </p:spTree>
    <p:extLst>
      <p:ext uri="{BB962C8B-B14F-4D97-AF65-F5344CB8AC3E}">
        <p14:creationId xmlns:p14="http://schemas.microsoft.com/office/powerpoint/2010/main" val="668317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2" y="0"/>
            <a:ext cx="9144001" cy="5143500"/>
          </a:xfrm>
          <a:prstGeom prst="homePlate">
            <a:avLst>
              <a:gd name="adj" fmla="val 0"/>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3" name="矩形 2"/>
          <p:cNvSpPr/>
          <p:nvPr/>
        </p:nvSpPr>
        <p:spPr>
          <a:xfrm>
            <a:off x="4281402" y="1242918"/>
            <a:ext cx="873957" cy="830997"/>
          </a:xfrm>
          <a:prstGeom prst="rect">
            <a:avLst/>
          </a:prstGeom>
        </p:spPr>
        <p:txBody>
          <a:bodyPr wrap="none">
            <a:spAutoFit/>
          </a:bodyPr>
          <a:lstStyle/>
          <a:p>
            <a:pPr algn="ctr"/>
            <a:r>
              <a:rPr lang="en-US" altLang="zh-CN" sz="4800" b="1" dirty="0" smtClean="0">
                <a:solidFill>
                  <a:schemeClr val="bg1"/>
                </a:solidFill>
              </a:rPr>
              <a:t>04</a:t>
            </a:r>
            <a:endParaRPr lang="zh-CN" altLang="en-US" sz="4800" b="1" dirty="0">
              <a:solidFill>
                <a:schemeClr val="bg1"/>
              </a:solidFill>
            </a:endParaRPr>
          </a:p>
        </p:txBody>
      </p:sp>
      <p:sp>
        <p:nvSpPr>
          <p:cNvPr id="4" name="矩形 3"/>
          <p:cNvSpPr/>
          <p:nvPr/>
        </p:nvSpPr>
        <p:spPr>
          <a:xfrm>
            <a:off x="3969619" y="2079933"/>
            <a:ext cx="1497526" cy="400110"/>
          </a:xfrm>
          <a:prstGeom prst="rect">
            <a:avLst/>
          </a:prstGeom>
        </p:spPr>
        <p:txBody>
          <a:bodyPr wrap="none">
            <a:spAutoFit/>
          </a:bodyPr>
          <a:lstStyle/>
          <a:p>
            <a:pPr algn="ctr"/>
            <a:r>
              <a:rPr lang="en-US" altLang="zh-CN" sz="2000" b="1" dirty="0" smtClean="0">
                <a:solidFill>
                  <a:schemeClr val="bg1"/>
                </a:solidFill>
              </a:rPr>
              <a:t>PART</a:t>
            </a:r>
            <a:r>
              <a:rPr lang="zh-CN" altLang="en-US" sz="2000" b="1" dirty="0" smtClean="0">
                <a:solidFill>
                  <a:schemeClr val="bg1"/>
                </a:solidFill>
              </a:rPr>
              <a:t> </a:t>
            </a:r>
            <a:r>
              <a:rPr lang="en-US" altLang="zh-CN" sz="2000" b="1" dirty="0" smtClean="0">
                <a:solidFill>
                  <a:schemeClr val="bg1"/>
                </a:solidFill>
              </a:rPr>
              <a:t>FOUR</a:t>
            </a:r>
            <a:endParaRPr lang="zh-CN" altLang="en-US" sz="2000" dirty="0">
              <a:solidFill>
                <a:schemeClr val="bg1"/>
              </a:solidFill>
            </a:endParaRPr>
          </a:p>
        </p:txBody>
      </p:sp>
      <p:sp>
        <p:nvSpPr>
          <p:cNvPr id="5" name="矩形 4"/>
          <p:cNvSpPr/>
          <p:nvPr/>
        </p:nvSpPr>
        <p:spPr>
          <a:xfrm>
            <a:off x="4032944" y="2457623"/>
            <a:ext cx="1402948" cy="461665"/>
          </a:xfrm>
          <a:prstGeom prst="rect">
            <a:avLst/>
          </a:prstGeom>
        </p:spPr>
        <p:txBody>
          <a:bodyPr wrap="none">
            <a:spAutoFit/>
          </a:bodyPr>
          <a:lstStyle/>
          <a:p>
            <a:pPr algn="ctr"/>
            <a:r>
              <a:rPr lang="zh-CN" altLang="en-US" sz="2400" dirty="0" smtClean="0">
                <a:solidFill>
                  <a:schemeClr val="bg1"/>
                </a:solidFill>
              </a:rPr>
              <a:t>其他内容</a:t>
            </a:r>
            <a:endParaRPr lang="zh-CN" altLang="en-US" sz="2400" dirty="0">
              <a:solidFill>
                <a:schemeClr val="bg1"/>
              </a:solidFill>
            </a:endParaRPr>
          </a:p>
        </p:txBody>
      </p:sp>
    </p:spTree>
    <p:extLst>
      <p:ext uri="{BB962C8B-B14F-4D97-AF65-F5344CB8AC3E}">
        <p14:creationId xmlns:p14="http://schemas.microsoft.com/office/powerpoint/2010/main" val="86264901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2446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FOUR</a:t>
              </a:r>
            </a:p>
            <a:p>
              <a:pPr>
                <a:lnSpc>
                  <a:spcPct val="130000"/>
                </a:lnSpc>
              </a:pPr>
              <a:r>
                <a:rPr kumimoji="1" lang="zh-CN" altLang="en-US" sz="1400" b="1" dirty="0" smtClean="0">
                  <a:solidFill>
                    <a:srgbClr val="FFFFFF"/>
                  </a:solidFill>
                </a:rPr>
                <a:t>参考文献</a:t>
              </a:r>
              <a:endParaRPr kumimoji="1" lang="en-US" altLang="zh-CN" sz="1400" dirty="0">
                <a:solidFill>
                  <a:srgbClr val="FFFFFF"/>
                </a:solidFill>
              </a:endParaRPr>
            </a:p>
          </p:txBody>
        </p:sp>
      </p:grpSp>
      <p:sp>
        <p:nvSpPr>
          <p:cNvPr id="10" name="矩形 9"/>
          <p:cNvSpPr/>
          <p:nvPr/>
        </p:nvSpPr>
        <p:spPr>
          <a:xfrm>
            <a:off x="166815" y="2160848"/>
            <a:ext cx="8630113" cy="2900794"/>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en-US" altLang="zh-CN" sz="1050" dirty="0">
                <a:solidFill>
                  <a:srgbClr val="242424"/>
                </a:solidFill>
                <a:latin typeface="+mn-ea"/>
              </a:rPr>
              <a:t>[1] </a:t>
            </a:r>
            <a:r>
              <a:rPr lang="en-US" altLang="zh-CN" sz="1050" dirty="0" smtClean="0">
                <a:solidFill>
                  <a:srgbClr val="242424"/>
                </a:solidFill>
                <a:latin typeface="+mn-ea"/>
              </a:rPr>
              <a:t>sumaart.</a:t>
            </a:r>
            <a:r>
              <a:rPr lang="zh-CN" altLang="en-US" sz="1050" i="1" dirty="0">
                <a:solidFill>
                  <a:srgbClr val="242424"/>
                </a:solidFill>
                <a:latin typeface="+mn-ea"/>
              </a:rPr>
              <a:t>交互设计师最常用的界面原型设计工具</a:t>
            </a:r>
            <a:r>
              <a:rPr lang="en-US" altLang="zh-CN" sz="1050" dirty="0" smtClean="0">
                <a:solidFill>
                  <a:srgbClr val="242424"/>
                </a:solidFill>
                <a:latin typeface="+mn-ea"/>
              </a:rPr>
              <a:t>. </a:t>
            </a:r>
            <a:r>
              <a:rPr lang="en-US" altLang="zh-CN" sz="1050" dirty="0">
                <a:solidFill>
                  <a:srgbClr val="242424"/>
                </a:solidFill>
                <a:latin typeface="+mn-ea"/>
              </a:rPr>
              <a:t>2018; </a:t>
            </a:r>
            <a:r>
              <a:rPr lang="en-US" altLang="zh-CN" sz="1050" dirty="0" smtClean="0">
                <a:solidFill>
                  <a:srgbClr val="242424"/>
                </a:solidFill>
                <a:latin typeface="+mn-ea"/>
              </a:rPr>
              <a:t>Available from</a:t>
            </a:r>
            <a:r>
              <a:rPr lang="en-US" altLang="zh-CN" sz="1050" dirty="0">
                <a:solidFill>
                  <a:srgbClr val="242424"/>
                </a:solidFill>
                <a:latin typeface="+mn-ea"/>
              </a:rPr>
              <a:t>: </a:t>
            </a:r>
            <a:r>
              <a:rPr lang="en-US" altLang="zh-CN" sz="1050" dirty="0">
                <a:solidFill>
                  <a:srgbClr val="0070C0"/>
                </a:solidFill>
                <a:latin typeface="+mn-ea"/>
              </a:rPr>
              <a:t>https://</a:t>
            </a:r>
            <a:r>
              <a:rPr lang="en-US" altLang="zh-CN" sz="1050" dirty="0" smtClean="0">
                <a:solidFill>
                  <a:srgbClr val="0070C0"/>
                </a:solidFill>
                <a:latin typeface="+mn-ea"/>
              </a:rPr>
              <a:t>www.sumaarts.com/share/622.html</a:t>
            </a:r>
          </a:p>
          <a:p>
            <a:pPr marL="179705" indent="-171450" algn="just" defTabSz="914400">
              <a:lnSpc>
                <a:spcPct val="150000"/>
              </a:lnSpc>
              <a:spcBef>
                <a:spcPts val="600"/>
              </a:spcBef>
              <a:buFont typeface="Arial" panose="020B0604020202020204" pitchFamily="34" charset="0"/>
              <a:buChar char="•"/>
            </a:pPr>
            <a:r>
              <a:rPr lang="en-US" altLang="zh-CN" sz="1050" dirty="0" smtClean="0">
                <a:solidFill>
                  <a:srgbClr val="242424"/>
                </a:solidFill>
                <a:latin typeface="+mn-ea"/>
              </a:rPr>
              <a:t>[2] </a:t>
            </a:r>
            <a:r>
              <a:rPr lang="zh-CN" altLang="en-US" sz="1050" dirty="0" smtClean="0">
                <a:solidFill>
                  <a:srgbClr val="242424"/>
                </a:solidFill>
                <a:latin typeface="+mn-ea"/>
              </a:rPr>
              <a:t>简书</a:t>
            </a:r>
            <a:r>
              <a:rPr lang="en-US" altLang="zh-CN" sz="1050" dirty="0" smtClean="0">
                <a:solidFill>
                  <a:srgbClr val="242424"/>
                </a:solidFill>
                <a:latin typeface="+mn-ea"/>
              </a:rPr>
              <a:t>.</a:t>
            </a:r>
            <a:r>
              <a:rPr lang="zh-CN" altLang="en-US" sz="1050" i="1" dirty="0">
                <a:solidFill>
                  <a:srgbClr val="242424"/>
                </a:solidFill>
                <a:latin typeface="+mn-ea"/>
              </a:rPr>
              <a:t>为什么我越来越喜欢画低保真原型？</a:t>
            </a:r>
            <a:r>
              <a:rPr lang="en-US" altLang="zh-CN" sz="1050" dirty="0" smtClean="0">
                <a:solidFill>
                  <a:srgbClr val="242424"/>
                </a:solidFill>
                <a:latin typeface="+mn-ea"/>
              </a:rPr>
              <a:t>. </a:t>
            </a:r>
            <a:r>
              <a:rPr lang="en-US" altLang="zh-CN" sz="1050" dirty="0">
                <a:solidFill>
                  <a:srgbClr val="242424"/>
                </a:solidFill>
                <a:latin typeface="+mn-ea"/>
              </a:rPr>
              <a:t>2018; </a:t>
            </a:r>
            <a:r>
              <a:rPr lang="en-US" altLang="zh-CN" sz="1050" dirty="0" smtClean="0">
                <a:solidFill>
                  <a:srgbClr val="242424"/>
                </a:solidFill>
                <a:latin typeface="+mn-ea"/>
              </a:rPr>
              <a:t>Available from</a:t>
            </a:r>
            <a:r>
              <a:rPr lang="en-US" altLang="zh-CN" sz="1050" dirty="0">
                <a:solidFill>
                  <a:srgbClr val="242424"/>
                </a:solidFill>
                <a:latin typeface="+mn-ea"/>
              </a:rPr>
              <a:t>: </a:t>
            </a:r>
            <a:r>
              <a:rPr lang="en-US" altLang="zh-CN" sz="1050" dirty="0" smtClean="0">
                <a:solidFill>
                  <a:srgbClr val="0070C0"/>
                </a:solidFill>
                <a:latin typeface="+mn-ea"/>
                <a:hlinkClick r:id="rId3"/>
              </a:rPr>
              <a:t>https://www.jianshu.com/p/cbbc946550a4?utm_campaign=maleskine&amp;utm_content=note&amp;utm_medium=seo_notes&amp;utm_source=recommendation</a:t>
            </a:r>
            <a:endParaRPr lang="en-US" altLang="zh-CN" sz="1050" dirty="0" smtClean="0">
              <a:solidFill>
                <a:srgbClr val="0070C0"/>
              </a:solidFill>
              <a:latin typeface="+mn-ea"/>
            </a:endParaRPr>
          </a:p>
          <a:p>
            <a:pPr marL="179705" indent="-171450" algn="just" defTabSz="914400">
              <a:lnSpc>
                <a:spcPct val="150000"/>
              </a:lnSpc>
              <a:spcBef>
                <a:spcPts val="600"/>
              </a:spcBef>
              <a:buFont typeface="Arial" panose="020B0604020202020204" pitchFamily="34" charset="0"/>
              <a:buChar char="•"/>
            </a:pPr>
            <a:r>
              <a:rPr lang="en-US" altLang="zh-CN" sz="1050" dirty="0" smtClean="0">
                <a:solidFill>
                  <a:srgbClr val="242424"/>
                </a:solidFill>
                <a:latin typeface="+mn-ea"/>
              </a:rPr>
              <a:t>[3] </a:t>
            </a:r>
            <a:r>
              <a:rPr lang="zh-CN" altLang="en-US" sz="1050" dirty="0" smtClean="0">
                <a:solidFill>
                  <a:srgbClr val="242424"/>
                </a:solidFill>
                <a:latin typeface="+mn-ea"/>
              </a:rPr>
              <a:t>人人都是产品经理</a:t>
            </a:r>
            <a:r>
              <a:rPr lang="en-US" altLang="zh-CN" sz="1050" dirty="0" smtClean="0">
                <a:solidFill>
                  <a:srgbClr val="242424"/>
                </a:solidFill>
                <a:latin typeface="+mn-ea"/>
              </a:rPr>
              <a:t>.</a:t>
            </a:r>
            <a:r>
              <a:rPr lang="zh-CN" altLang="en-US" sz="1050" i="1" dirty="0">
                <a:solidFill>
                  <a:srgbClr val="242424"/>
                </a:solidFill>
                <a:latin typeface="+mn-ea"/>
              </a:rPr>
              <a:t>所谓原型，是个什么东西？</a:t>
            </a:r>
            <a:r>
              <a:rPr lang="en-US" altLang="zh-CN" sz="1050" dirty="0" smtClean="0">
                <a:solidFill>
                  <a:srgbClr val="242424"/>
                </a:solidFill>
                <a:latin typeface="+mn-ea"/>
              </a:rPr>
              <a:t>. </a:t>
            </a:r>
            <a:r>
              <a:rPr lang="en-US" altLang="zh-CN" sz="1050" dirty="0">
                <a:solidFill>
                  <a:srgbClr val="242424"/>
                </a:solidFill>
                <a:latin typeface="+mn-ea"/>
              </a:rPr>
              <a:t>2018; Available from: </a:t>
            </a:r>
            <a:r>
              <a:rPr lang="en-US" altLang="zh-CN" sz="1050" dirty="0">
                <a:solidFill>
                  <a:srgbClr val="0070C0"/>
                </a:solidFill>
                <a:latin typeface="+mn-ea"/>
              </a:rPr>
              <a:t>http://www.woshipm.com/pd/144880.html </a:t>
            </a:r>
            <a:endParaRPr lang="en-US" altLang="zh-CN" sz="1050" dirty="0" smtClean="0">
              <a:solidFill>
                <a:srgbClr val="0070C0"/>
              </a:solidFill>
              <a:latin typeface="+mn-ea"/>
            </a:endParaRPr>
          </a:p>
          <a:p>
            <a:pPr marL="179705" indent="-171450" algn="just" defTabSz="914400">
              <a:lnSpc>
                <a:spcPct val="150000"/>
              </a:lnSpc>
              <a:spcBef>
                <a:spcPts val="600"/>
              </a:spcBef>
              <a:buFont typeface="Arial" panose="020B0604020202020204" pitchFamily="34" charset="0"/>
              <a:buChar char="•"/>
            </a:pPr>
            <a:r>
              <a:rPr lang="en-US" altLang="zh-CN" sz="1050" dirty="0" smtClean="0">
                <a:solidFill>
                  <a:srgbClr val="242424"/>
                </a:solidFill>
                <a:latin typeface="+mn-ea"/>
              </a:rPr>
              <a:t>[4] uicircle.</a:t>
            </a:r>
            <a:r>
              <a:rPr lang="zh-CN" altLang="en-US" sz="1050" i="1" dirty="0">
                <a:solidFill>
                  <a:srgbClr val="242424"/>
                </a:solidFill>
                <a:latin typeface="+mn-ea"/>
              </a:rPr>
              <a:t>原型设计介绍，了解一下？</a:t>
            </a:r>
            <a:r>
              <a:rPr lang="en-US" altLang="zh-CN" sz="1050" dirty="0" smtClean="0">
                <a:solidFill>
                  <a:srgbClr val="242424"/>
                </a:solidFill>
                <a:latin typeface="+mn-ea"/>
              </a:rPr>
              <a:t>. </a:t>
            </a:r>
            <a:r>
              <a:rPr lang="en-US" altLang="zh-CN" sz="1050" dirty="0">
                <a:solidFill>
                  <a:srgbClr val="242424"/>
                </a:solidFill>
                <a:latin typeface="+mn-ea"/>
              </a:rPr>
              <a:t>2018; Available from: </a:t>
            </a:r>
            <a:r>
              <a:rPr lang="en-US" altLang="zh-CN" sz="1050" dirty="0">
                <a:solidFill>
                  <a:srgbClr val="0070C0"/>
                </a:solidFill>
                <a:latin typeface="+mn-ea"/>
              </a:rPr>
              <a:t>http://</a:t>
            </a:r>
            <a:r>
              <a:rPr lang="en-US" altLang="zh-CN" sz="1050" dirty="0" smtClean="0">
                <a:solidFill>
                  <a:srgbClr val="0070C0"/>
                </a:solidFill>
                <a:latin typeface="+mn-ea"/>
              </a:rPr>
              <a:t>uicircle.club/a/203</a:t>
            </a:r>
          </a:p>
          <a:p>
            <a:pPr marL="179705" indent="-171450" algn="just" defTabSz="914400">
              <a:lnSpc>
                <a:spcPct val="150000"/>
              </a:lnSpc>
              <a:spcBef>
                <a:spcPts val="600"/>
              </a:spcBef>
              <a:buFont typeface="Arial" panose="020B0604020202020204" pitchFamily="34" charset="0"/>
              <a:buChar char="•"/>
            </a:pPr>
            <a:r>
              <a:rPr lang="en-US" altLang="zh-CN" sz="1050" dirty="0" smtClean="0">
                <a:solidFill>
                  <a:srgbClr val="242424"/>
                </a:solidFill>
                <a:latin typeface="+mn-ea"/>
              </a:rPr>
              <a:t>[5] </a:t>
            </a:r>
            <a:r>
              <a:rPr lang="zh-CN" altLang="en-US" sz="1050" dirty="0" smtClean="0">
                <a:solidFill>
                  <a:srgbClr val="242424"/>
                </a:solidFill>
                <a:latin typeface="+mn-ea"/>
              </a:rPr>
              <a:t>百度百科</a:t>
            </a:r>
            <a:r>
              <a:rPr lang="en-US" altLang="zh-CN" sz="1050" dirty="0" smtClean="0">
                <a:solidFill>
                  <a:srgbClr val="242424"/>
                </a:solidFill>
                <a:latin typeface="+mn-ea"/>
              </a:rPr>
              <a:t>. </a:t>
            </a:r>
            <a:r>
              <a:rPr lang="zh-CN" altLang="en-US" sz="1050" i="1" dirty="0" smtClean="0">
                <a:solidFill>
                  <a:srgbClr val="242424"/>
                </a:solidFill>
                <a:latin typeface="+mn-ea"/>
              </a:rPr>
              <a:t>快速原型模型</a:t>
            </a:r>
            <a:r>
              <a:rPr lang="en-US" altLang="zh-CN" sz="1050" dirty="0" smtClean="0">
                <a:solidFill>
                  <a:srgbClr val="242424"/>
                </a:solidFill>
                <a:latin typeface="+mn-ea"/>
              </a:rPr>
              <a:t>.2018</a:t>
            </a:r>
            <a:r>
              <a:rPr lang="en-US" altLang="zh-CN" sz="1050" dirty="0">
                <a:solidFill>
                  <a:srgbClr val="242424"/>
                </a:solidFill>
                <a:latin typeface="+mn-ea"/>
              </a:rPr>
              <a:t>; Available </a:t>
            </a:r>
            <a:r>
              <a:rPr lang="en-US" altLang="zh-CN" sz="1050" dirty="0">
                <a:solidFill>
                  <a:srgbClr val="404040"/>
                </a:solidFill>
                <a:latin typeface="+mn-ea"/>
              </a:rPr>
              <a:t>from:</a:t>
            </a:r>
            <a:r>
              <a:rPr lang="en-US" altLang="zh-CN" sz="1050" dirty="0">
                <a:solidFill>
                  <a:srgbClr val="0070C0"/>
                </a:solidFill>
                <a:latin typeface="+mn-ea"/>
              </a:rPr>
              <a:t> https://baike.baidu.com/item/%E5%BF%AB%E9%80%9F%E5%8E%9F%E5%9E%8B%E6%A8%A1%E5%9E%8B/685567?fr=aladdin</a:t>
            </a:r>
            <a:endParaRPr lang="en-US" altLang="zh-CN" sz="1050" dirty="0" smtClean="0">
              <a:solidFill>
                <a:srgbClr val="0070C0"/>
              </a:solidFill>
              <a:latin typeface="+mn-ea"/>
            </a:endParaRPr>
          </a:p>
          <a:p>
            <a:pPr marL="179705" indent="-171450" algn="just" defTabSz="914400">
              <a:lnSpc>
                <a:spcPct val="150000"/>
              </a:lnSpc>
              <a:spcBef>
                <a:spcPts val="600"/>
              </a:spcBef>
              <a:buFont typeface="Arial" panose="020B0604020202020204" pitchFamily="34" charset="0"/>
              <a:buChar char="•"/>
            </a:pPr>
            <a:r>
              <a:rPr lang="en-US" altLang="zh-CN" sz="1050" dirty="0" smtClean="0">
                <a:solidFill>
                  <a:srgbClr val="242424"/>
                </a:solidFill>
                <a:latin typeface="+mn-ea"/>
              </a:rPr>
              <a:t>[6] </a:t>
            </a:r>
            <a:r>
              <a:rPr lang="zh-CN" altLang="en-US" sz="1050" dirty="0" smtClean="0">
                <a:solidFill>
                  <a:srgbClr val="242424"/>
                </a:solidFill>
                <a:latin typeface="+mn-ea"/>
              </a:rPr>
              <a:t>博客园</a:t>
            </a:r>
            <a:r>
              <a:rPr lang="en-US" altLang="zh-CN" sz="1050" dirty="0" smtClean="0">
                <a:solidFill>
                  <a:srgbClr val="242424"/>
                </a:solidFill>
                <a:latin typeface="+mn-ea"/>
              </a:rPr>
              <a:t>.</a:t>
            </a:r>
            <a:r>
              <a:rPr lang="zh-CN" altLang="en-US" sz="1050" i="1" dirty="0">
                <a:solidFill>
                  <a:srgbClr val="242424"/>
                </a:solidFill>
                <a:latin typeface="+mn-ea"/>
              </a:rPr>
              <a:t>高保真原型的特点</a:t>
            </a:r>
            <a:r>
              <a:rPr lang="en-US" altLang="zh-CN" sz="1050" dirty="0" smtClean="0">
                <a:solidFill>
                  <a:srgbClr val="242424"/>
                </a:solidFill>
                <a:latin typeface="+mn-ea"/>
              </a:rPr>
              <a:t>. 2017; </a:t>
            </a:r>
            <a:r>
              <a:rPr lang="en-US" altLang="zh-CN" sz="1050" dirty="0">
                <a:solidFill>
                  <a:srgbClr val="242424"/>
                </a:solidFill>
                <a:latin typeface="+mn-ea"/>
              </a:rPr>
              <a:t>Available from: </a:t>
            </a:r>
            <a:r>
              <a:rPr lang="en-US" altLang="zh-CN" sz="1050" dirty="0">
                <a:solidFill>
                  <a:srgbClr val="0070C0"/>
                </a:solidFill>
                <a:latin typeface="+mn-ea"/>
              </a:rPr>
              <a:t>https://www.cnblogs.com/latter/p/6955503.html</a:t>
            </a:r>
          </a:p>
        </p:txBody>
      </p:sp>
    </p:spTree>
    <p:extLst>
      <p:ext uri="{BB962C8B-B14F-4D97-AF65-F5344CB8AC3E}">
        <p14:creationId xmlns:p14="http://schemas.microsoft.com/office/powerpoint/2010/main" val="3465523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2446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FOUR</a:t>
              </a:r>
            </a:p>
            <a:p>
              <a:pPr>
                <a:lnSpc>
                  <a:spcPct val="130000"/>
                </a:lnSpc>
              </a:pPr>
              <a:r>
                <a:rPr kumimoji="1" lang="zh-CN" altLang="en-US" sz="1400" b="1" dirty="0" smtClean="0">
                  <a:solidFill>
                    <a:srgbClr val="FFFFFF"/>
                  </a:solidFill>
                </a:rPr>
                <a:t>参考文献</a:t>
              </a:r>
              <a:endParaRPr kumimoji="1" lang="en-US" altLang="zh-CN" sz="1400" dirty="0">
                <a:solidFill>
                  <a:srgbClr val="FFFFFF"/>
                </a:solidFill>
              </a:endParaRPr>
            </a:p>
          </p:txBody>
        </p:sp>
      </p:grpSp>
      <p:sp>
        <p:nvSpPr>
          <p:cNvPr id="10" name="矩形 9"/>
          <p:cNvSpPr/>
          <p:nvPr/>
        </p:nvSpPr>
        <p:spPr>
          <a:xfrm>
            <a:off x="166815" y="2160848"/>
            <a:ext cx="8630113" cy="2173672"/>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en-US" altLang="zh-CN" sz="1050" dirty="0" smtClean="0">
                <a:solidFill>
                  <a:srgbClr val="242424"/>
                </a:solidFill>
                <a:latin typeface="+mn-ea"/>
              </a:rPr>
              <a:t>[7] CSDN.</a:t>
            </a:r>
            <a:r>
              <a:rPr lang="zh-CN" altLang="en-US" sz="1050" i="1" dirty="0">
                <a:solidFill>
                  <a:srgbClr val="242424"/>
                </a:solidFill>
                <a:latin typeface="+mn-ea"/>
              </a:rPr>
              <a:t>从零开始教你做高保真原型图</a:t>
            </a:r>
            <a:r>
              <a:rPr lang="en-US" altLang="zh-CN" sz="1050" i="1" dirty="0">
                <a:solidFill>
                  <a:srgbClr val="242424"/>
                </a:solidFill>
                <a:latin typeface="+mn-ea"/>
              </a:rPr>
              <a:t>+UI </a:t>
            </a:r>
            <a:r>
              <a:rPr lang="zh-CN" altLang="en-US" sz="1050" i="1" dirty="0">
                <a:solidFill>
                  <a:srgbClr val="242424"/>
                </a:solidFill>
                <a:latin typeface="+mn-ea"/>
              </a:rPr>
              <a:t>设计规范</a:t>
            </a:r>
            <a:r>
              <a:rPr lang="en-US" altLang="zh-CN" sz="1050" dirty="0" smtClean="0">
                <a:solidFill>
                  <a:srgbClr val="242424"/>
                </a:solidFill>
                <a:latin typeface="+mn-ea"/>
              </a:rPr>
              <a:t>. 2017; Available from</a:t>
            </a:r>
            <a:r>
              <a:rPr lang="en-US" altLang="zh-CN" sz="1050" dirty="0">
                <a:solidFill>
                  <a:srgbClr val="242424"/>
                </a:solidFill>
                <a:latin typeface="+mn-ea"/>
              </a:rPr>
              <a:t>: </a:t>
            </a:r>
            <a:r>
              <a:rPr lang="en-US" altLang="zh-CN" sz="1050" dirty="0">
                <a:solidFill>
                  <a:srgbClr val="0070C0"/>
                </a:solidFill>
                <a:latin typeface="+mn-ea"/>
              </a:rPr>
              <a:t>https://blog.csdn.net/dddxxxx/article/details/73733277</a:t>
            </a:r>
            <a:endParaRPr lang="en-US" altLang="zh-CN" sz="1050" dirty="0" smtClean="0">
              <a:solidFill>
                <a:srgbClr val="0070C0"/>
              </a:solidFill>
              <a:latin typeface="+mn-ea"/>
            </a:endParaRPr>
          </a:p>
          <a:p>
            <a:pPr marL="179705" indent="-171450" algn="just" defTabSz="914400">
              <a:lnSpc>
                <a:spcPct val="150000"/>
              </a:lnSpc>
              <a:spcBef>
                <a:spcPts val="600"/>
              </a:spcBef>
              <a:buFont typeface="Arial" panose="020B0604020202020204" pitchFamily="34" charset="0"/>
              <a:buChar char="•"/>
            </a:pPr>
            <a:r>
              <a:rPr lang="en-US" altLang="zh-CN" sz="1050" dirty="0" smtClean="0">
                <a:solidFill>
                  <a:srgbClr val="242424"/>
                </a:solidFill>
                <a:latin typeface="+mn-ea"/>
              </a:rPr>
              <a:t>[8]CSDN.</a:t>
            </a:r>
            <a:r>
              <a:rPr lang="zh-CN" altLang="en-US" sz="1050" i="1" dirty="0" smtClean="0">
                <a:solidFill>
                  <a:srgbClr val="242424"/>
                </a:solidFill>
                <a:latin typeface="+mn-ea"/>
              </a:rPr>
              <a:t>超</a:t>
            </a:r>
            <a:r>
              <a:rPr lang="zh-CN" altLang="en-US" sz="1050" i="1" dirty="0">
                <a:solidFill>
                  <a:srgbClr val="242424"/>
                </a:solidFill>
                <a:latin typeface="+mn-ea"/>
              </a:rPr>
              <a:t>赞干货！一个完整的</a:t>
            </a:r>
            <a:r>
              <a:rPr lang="en-US" altLang="zh-CN" sz="1050" i="1" dirty="0">
                <a:solidFill>
                  <a:srgbClr val="242424"/>
                </a:solidFill>
                <a:latin typeface="+mn-ea"/>
              </a:rPr>
              <a:t>UI</a:t>
            </a:r>
            <a:r>
              <a:rPr lang="zh-CN" altLang="en-US" sz="1050" i="1" dirty="0">
                <a:solidFill>
                  <a:srgbClr val="242424"/>
                </a:solidFill>
                <a:latin typeface="+mn-ea"/>
              </a:rPr>
              <a:t>设计流程是怎样的？</a:t>
            </a:r>
            <a:r>
              <a:rPr lang="en-US" altLang="zh-CN" sz="1050" dirty="0" smtClean="0">
                <a:solidFill>
                  <a:srgbClr val="242424"/>
                </a:solidFill>
                <a:latin typeface="+mn-ea"/>
              </a:rPr>
              <a:t>. 2016; Available from</a:t>
            </a:r>
            <a:r>
              <a:rPr lang="en-US" altLang="zh-CN" sz="1050" dirty="0">
                <a:solidFill>
                  <a:srgbClr val="242424"/>
                </a:solidFill>
                <a:latin typeface="+mn-ea"/>
              </a:rPr>
              <a:t>: </a:t>
            </a:r>
            <a:r>
              <a:rPr lang="en-US" altLang="zh-CN" sz="1050" dirty="0">
                <a:solidFill>
                  <a:srgbClr val="0070C0"/>
                </a:solidFill>
                <a:latin typeface="+mn-ea"/>
              </a:rPr>
              <a:t>https://blog.csdn.net/vanessary2016/article/details/51076452 </a:t>
            </a:r>
            <a:endParaRPr lang="en-US" altLang="zh-CN" sz="1050" dirty="0" smtClean="0">
              <a:solidFill>
                <a:srgbClr val="0070C0"/>
              </a:solidFill>
              <a:latin typeface="+mn-ea"/>
            </a:endParaRPr>
          </a:p>
          <a:p>
            <a:pPr marL="179705" indent="-171450" algn="just" defTabSz="914400">
              <a:lnSpc>
                <a:spcPct val="150000"/>
              </a:lnSpc>
              <a:spcBef>
                <a:spcPts val="600"/>
              </a:spcBef>
              <a:buFont typeface="Arial" panose="020B0604020202020204" pitchFamily="34" charset="0"/>
              <a:buChar char="•"/>
            </a:pPr>
            <a:r>
              <a:rPr lang="en-US" altLang="zh-CN" sz="1050" dirty="0" smtClean="0">
                <a:solidFill>
                  <a:srgbClr val="242424"/>
                </a:solidFill>
                <a:latin typeface="+mn-ea"/>
              </a:rPr>
              <a:t>[9] </a:t>
            </a:r>
            <a:r>
              <a:rPr lang="zh-CN" altLang="en-US" sz="1050" dirty="0" smtClean="0">
                <a:solidFill>
                  <a:srgbClr val="242424"/>
                </a:solidFill>
                <a:latin typeface="+mn-ea"/>
              </a:rPr>
              <a:t>阿里云</a:t>
            </a:r>
            <a:r>
              <a:rPr lang="en-US" altLang="zh-CN" sz="1050" dirty="0" smtClean="0">
                <a:solidFill>
                  <a:srgbClr val="242424"/>
                </a:solidFill>
                <a:latin typeface="+mn-ea"/>
              </a:rPr>
              <a:t>.</a:t>
            </a:r>
            <a:r>
              <a:rPr lang="zh-CN" altLang="en-US" sz="1050" i="1" dirty="0">
                <a:solidFill>
                  <a:srgbClr val="242424"/>
                </a:solidFill>
                <a:latin typeface="+mn-ea"/>
              </a:rPr>
              <a:t>低保真原型初级指南</a:t>
            </a:r>
            <a:r>
              <a:rPr lang="en-US" altLang="zh-CN" sz="1050" dirty="0" smtClean="0">
                <a:solidFill>
                  <a:srgbClr val="242424"/>
                </a:solidFill>
                <a:latin typeface="+mn-ea"/>
              </a:rPr>
              <a:t>. </a:t>
            </a:r>
            <a:r>
              <a:rPr lang="en-US" altLang="zh-CN" sz="1050" dirty="0">
                <a:solidFill>
                  <a:srgbClr val="242424"/>
                </a:solidFill>
                <a:latin typeface="+mn-ea"/>
              </a:rPr>
              <a:t>2018; Available from: </a:t>
            </a:r>
            <a:r>
              <a:rPr lang="en-US" altLang="zh-CN" sz="1050" dirty="0">
                <a:solidFill>
                  <a:srgbClr val="0070C0"/>
                </a:solidFill>
                <a:latin typeface="+mn-ea"/>
              </a:rPr>
              <a:t>https://www.aliyun.com/jiaocheng/421275.html </a:t>
            </a:r>
            <a:endParaRPr lang="en-US" altLang="zh-CN" sz="1050" dirty="0" smtClean="0">
              <a:solidFill>
                <a:srgbClr val="0070C0"/>
              </a:solidFill>
              <a:latin typeface="+mn-ea"/>
            </a:endParaRPr>
          </a:p>
          <a:p>
            <a:pPr marL="179705" indent="-171450" algn="just" defTabSz="914400">
              <a:lnSpc>
                <a:spcPct val="150000"/>
              </a:lnSpc>
              <a:spcBef>
                <a:spcPts val="600"/>
              </a:spcBef>
              <a:buFont typeface="Arial" panose="020B0604020202020204" pitchFamily="34" charset="0"/>
              <a:buChar char="•"/>
            </a:pPr>
            <a:r>
              <a:rPr lang="en-US" altLang="zh-CN" sz="1050" dirty="0" smtClean="0">
                <a:solidFill>
                  <a:srgbClr val="242424"/>
                </a:solidFill>
                <a:latin typeface="+mn-ea"/>
              </a:rPr>
              <a:t>[10] </a:t>
            </a:r>
            <a:r>
              <a:rPr lang="zh-CN" altLang="en-US" sz="1050" dirty="0" smtClean="0">
                <a:solidFill>
                  <a:srgbClr val="242424"/>
                </a:solidFill>
                <a:latin typeface="+mn-ea"/>
              </a:rPr>
              <a:t>知乎</a:t>
            </a:r>
            <a:r>
              <a:rPr lang="en-US" altLang="zh-CN" sz="1050" dirty="0" smtClean="0">
                <a:solidFill>
                  <a:srgbClr val="242424"/>
                </a:solidFill>
                <a:latin typeface="+mn-ea"/>
              </a:rPr>
              <a:t>.</a:t>
            </a:r>
            <a:r>
              <a:rPr lang="zh-CN" altLang="en-US" sz="1050" i="1" dirty="0">
                <a:solidFill>
                  <a:srgbClr val="242424"/>
                </a:solidFill>
                <a:latin typeface="+mn-ea"/>
              </a:rPr>
              <a:t>什么叫高保真原型图？</a:t>
            </a:r>
            <a:r>
              <a:rPr lang="en-US" altLang="zh-CN" sz="1050" dirty="0" smtClean="0">
                <a:solidFill>
                  <a:srgbClr val="242424"/>
                </a:solidFill>
                <a:latin typeface="+mn-ea"/>
              </a:rPr>
              <a:t>. </a:t>
            </a:r>
            <a:r>
              <a:rPr lang="en-US" altLang="zh-CN" sz="1050" dirty="0">
                <a:solidFill>
                  <a:srgbClr val="242424"/>
                </a:solidFill>
                <a:latin typeface="+mn-ea"/>
              </a:rPr>
              <a:t>2018; Available from: </a:t>
            </a:r>
            <a:r>
              <a:rPr lang="en-US" altLang="zh-CN" sz="1050" dirty="0">
                <a:solidFill>
                  <a:srgbClr val="0070C0"/>
                </a:solidFill>
                <a:latin typeface="+mn-ea"/>
              </a:rPr>
              <a:t>https://www.zhihu.com/question/31609683</a:t>
            </a:r>
            <a:endParaRPr lang="en-US" altLang="zh-CN" sz="1050" dirty="0" smtClean="0">
              <a:solidFill>
                <a:srgbClr val="0070C0"/>
              </a:solidFill>
              <a:latin typeface="+mn-ea"/>
            </a:endParaRPr>
          </a:p>
          <a:p>
            <a:pPr marL="179705" indent="-171450" algn="just" defTabSz="914400">
              <a:lnSpc>
                <a:spcPct val="150000"/>
              </a:lnSpc>
              <a:spcBef>
                <a:spcPts val="600"/>
              </a:spcBef>
              <a:buFont typeface="Arial" panose="020B0604020202020204" pitchFamily="34" charset="0"/>
              <a:buChar char="•"/>
            </a:pPr>
            <a:r>
              <a:rPr lang="en-US" altLang="zh-CN" sz="1050" dirty="0" smtClean="0">
                <a:solidFill>
                  <a:srgbClr val="242424"/>
                </a:solidFill>
                <a:latin typeface="+mn-ea"/>
              </a:rPr>
              <a:t>[11]</a:t>
            </a:r>
            <a:r>
              <a:rPr lang="zh-CN" altLang="en-US" sz="1050" dirty="0" smtClean="0">
                <a:solidFill>
                  <a:srgbClr val="242424"/>
                </a:solidFill>
                <a:latin typeface="+mn-ea"/>
              </a:rPr>
              <a:t>人人</a:t>
            </a:r>
            <a:r>
              <a:rPr lang="zh-CN" altLang="en-US" sz="1050" dirty="0">
                <a:solidFill>
                  <a:srgbClr val="242424"/>
                </a:solidFill>
                <a:latin typeface="+mn-ea"/>
              </a:rPr>
              <a:t>都是产品经理</a:t>
            </a:r>
            <a:r>
              <a:rPr lang="en-US" altLang="zh-CN" sz="1050" dirty="0" smtClean="0">
                <a:solidFill>
                  <a:srgbClr val="242424"/>
                </a:solidFill>
                <a:latin typeface="+mn-ea"/>
              </a:rPr>
              <a:t>.</a:t>
            </a:r>
            <a:r>
              <a:rPr lang="zh-CN" altLang="en-US" sz="1050" i="1" dirty="0">
                <a:solidFill>
                  <a:srgbClr val="242424"/>
                </a:solidFill>
                <a:latin typeface="+mn-ea"/>
              </a:rPr>
              <a:t>高保真原型的这几个秘密，你知道吗</a:t>
            </a:r>
            <a:r>
              <a:rPr lang="en-US" altLang="zh-CN" sz="1050" i="1" dirty="0">
                <a:solidFill>
                  <a:srgbClr val="242424"/>
                </a:solidFill>
                <a:latin typeface="+mn-ea"/>
              </a:rPr>
              <a:t>?. </a:t>
            </a:r>
            <a:r>
              <a:rPr lang="en-US" altLang="zh-CN" sz="1050" dirty="0" smtClean="0">
                <a:solidFill>
                  <a:srgbClr val="242424"/>
                </a:solidFill>
                <a:latin typeface="+mn-ea"/>
              </a:rPr>
              <a:t>2016; </a:t>
            </a:r>
            <a:r>
              <a:rPr lang="en-US" altLang="zh-CN" sz="1050" dirty="0">
                <a:solidFill>
                  <a:srgbClr val="242424"/>
                </a:solidFill>
                <a:latin typeface="+mn-ea"/>
              </a:rPr>
              <a:t>Available from: </a:t>
            </a:r>
            <a:r>
              <a:rPr lang="en-US" altLang="zh-CN" sz="1050" dirty="0">
                <a:solidFill>
                  <a:srgbClr val="0070C0"/>
                </a:solidFill>
                <a:latin typeface="+mn-ea"/>
              </a:rPr>
              <a:t>http://www.woshipm.com/ucd/255821.html</a:t>
            </a:r>
            <a:r>
              <a:rPr lang="en-US" altLang="zh-CN" sz="1050" dirty="0">
                <a:solidFill>
                  <a:srgbClr val="242424"/>
                </a:solidFill>
                <a:latin typeface="+mn-ea"/>
              </a:rPr>
              <a:t> </a:t>
            </a:r>
            <a:endParaRPr lang="en-US" altLang="zh-CN" sz="105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en-US" altLang="zh-CN" sz="1050" dirty="0">
                <a:solidFill>
                  <a:srgbClr val="242424"/>
                </a:solidFill>
                <a:latin typeface="+mn-ea"/>
              </a:rPr>
              <a:t>[</a:t>
            </a:r>
            <a:r>
              <a:rPr lang="en-US" altLang="zh-CN" sz="1050" dirty="0" smtClean="0">
                <a:solidFill>
                  <a:srgbClr val="242424"/>
                </a:solidFill>
                <a:latin typeface="+mn-ea"/>
              </a:rPr>
              <a:t>12]Axure</a:t>
            </a:r>
            <a:r>
              <a:rPr lang="zh-CN" altLang="en-US" sz="1050" dirty="0" smtClean="0">
                <a:solidFill>
                  <a:srgbClr val="242424"/>
                </a:solidFill>
                <a:latin typeface="+mn-ea"/>
              </a:rPr>
              <a:t>官方中文网</a:t>
            </a:r>
            <a:r>
              <a:rPr lang="en-US" altLang="zh-CN" sz="1050" dirty="0" smtClean="0">
                <a:solidFill>
                  <a:srgbClr val="242424"/>
                </a:solidFill>
                <a:latin typeface="+mn-ea"/>
              </a:rPr>
              <a:t>.</a:t>
            </a:r>
            <a:r>
              <a:rPr lang="zh-CN" altLang="en-US" sz="1050" dirty="0">
                <a:solidFill>
                  <a:srgbClr val="242424"/>
                </a:solidFill>
                <a:latin typeface="+mn-ea"/>
              </a:rPr>
              <a:t> </a:t>
            </a:r>
            <a:r>
              <a:rPr lang="en-US" altLang="zh-CN" sz="1050" i="1" dirty="0">
                <a:solidFill>
                  <a:srgbClr val="242424"/>
                </a:solidFill>
                <a:latin typeface="+mn-ea"/>
              </a:rPr>
              <a:t>Axure</a:t>
            </a:r>
            <a:r>
              <a:rPr lang="zh-CN" altLang="en-US" sz="1050" i="1" dirty="0">
                <a:solidFill>
                  <a:srgbClr val="242424"/>
                </a:solidFill>
                <a:latin typeface="+mn-ea"/>
              </a:rPr>
              <a:t>基础：</a:t>
            </a:r>
            <a:r>
              <a:rPr lang="en-US" altLang="zh-CN" sz="1050" i="1" dirty="0">
                <a:solidFill>
                  <a:srgbClr val="242424"/>
                </a:solidFill>
                <a:latin typeface="+mn-ea"/>
              </a:rPr>
              <a:t>Axure</a:t>
            </a:r>
            <a:r>
              <a:rPr lang="zh-CN" altLang="en-US" sz="1050" i="1" dirty="0">
                <a:solidFill>
                  <a:srgbClr val="242424"/>
                </a:solidFill>
                <a:latin typeface="+mn-ea"/>
              </a:rPr>
              <a:t>软件界面</a:t>
            </a:r>
            <a:r>
              <a:rPr lang="zh-CN" altLang="en-US" sz="1050" i="1" dirty="0" smtClean="0">
                <a:solidFill>
                  <a:srgbClr val="242424"/>
                </a:solidFill>
                <a:latin typeface="+mn-ea"/>
              </a:rPr>
              <a:t>介绍</a:t>
            </a:r>
            <a:r>
              <a:rPr lang="en-US" altLang="zh-CN" sz="1050" i="1" dirty="0">
                <a:solidFill>
                  <a:srgbClr val="242424"/>
                </a:solidFill>
                <a:latin typeface="+mn-ea"/>
              </a:rPr>
              <a:t>.</a:t>
            </a:r>
            <a:r>
              <a:rPr lang="en-US" altLang="zh-CN" sz="1050" dirty="0" smtClean="0">
                <a:solidFill>
                  <a:srgbClr val="242424"/>
                </a:solidFill>
                <a:latin typeface="+mn-ea"/>
              </a:rPr>
              <a:t>2016</a:t>
            </a:r>
            <a:r>
              <a:rPr lang="en-US" altLang="zh-CN" sz="1050" dirty="0">
                <a:solidFill>
                  <a:srgbClr val="242424"/>
                </a:solidFill>
                <a:latin typeface="+mn-ea"/>
              </a:rPr>
              <a:t>; Available from: </a:t>
            </a:r>
            <a:r>
              <a:rPr lang="en-US" altLang="zh-CN" sz="1050" dirty="0">
                <a:solidFill>
                  <a:srgbClr val="0070C0"/>
                </a:solidFill>
                <a:latin typeface="+mn-ea"/>
              </a:rPr>
              <a:t>https://www.axure.com.cn/736/</a:t>
            </a:r>
          </a:p>
        </p:txBody>
      </p:sp>
    </p:spTree>
    <p:extLst>
      <p:ext uri="{BB962C8B-B14F-4D97-AF65-F5344CB8AC3E}">
        <p14:creationId xmlns:p14="http://schemas.microsoft.com/office/powerpoint/2010/main" val="1178231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开发</a:t>
            </a:r>
            <a:r>
              <a:rPr lang="zh-CN" altLang="en-US" sz="1600" b="1" dirty="0" smtClean="0">
                <a:solidFill>
                  <a:srgbClr val="E93929"/>
                </a:solidFill>
                <a:effectLst/>
                <a:latin typeface="+mn-ea"/>
                <a:ea typeface="+mn-ea"/>
              </a:rPr>
              <a:t>步骤</a:t>
            </a:r>
            <a:endParaRPr lang="zh-CN" altLang="en-US" sz="1600" b="1" dirty="0">
              <a:solidFill>
                <a:srgbClr val="E93929"/>
              </a:solidFill>
              <a:effectLst/>
              <a:latin typeface="+mn-ea"/>
              <a:ea typeface="+mn-ea"/>
            </a:endParaRPr>
          </a:p>
        </p:txBody>
      </p:sp>
      <p:sp>
        <p:nvSpPr>
          <p:cNvPr id="4" name="矩形 3"/>
          <p:cNvSpPr/>
          <p:nvPr/>
        </p:nvSpPr>
        <p:spPr>
          <a:xfrm>
            <a:off x="513888" y="2722625"/>
            <a:ext cx="8630112" cy="2177519"/>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100" dirty="0">
                <a:solidFill>
                  <a:srgbClr val="242424"/>
                </a:solidFill>
                <a:latin typeface="+mn-ea"/>
              </a:rPr>
              <a:t>快速分析：在分析人员与用户密切配合下，迅速确定系统的基本需求，根据原型所要体现的特征描述基本需求以满足开发原型的需要。</a:t>
            </a:r>
            <a:endParaRPr lang="en-US" altLang="zh-CN" sz="11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100" dirty="0">
                <a:solidFill>
                  <a:srgbClr val="242424"/>
                </a:solidFill>
                <a:latin typeface="+mn-ea"/>
              </a:rPr>
              <a:t>构造原型：在快速分析的基础上，根据基本需求说明尽快实现一个可行的系统。</a:t>
            </a:r>
            <a:endParaRPr lang="en-US" altLang="zh-CN" sz="11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100" dirty="0">
                <a:solidFill>
                  <a:srgbClr val="242424"/>
                </a:solidFill>
                <a:latin typeface="+mn-ea"/>
              </a:rPr>
              <a:t>运行原型：这是发现问题、消除误解、开发者与用户充分协调的一个步骤。</a:t>
            </a:r>
            <a:endParaRPr lang="en-US" altLang="zh-CN" sz="11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100" dirty="0">
                <a:solidFill>
                  <a:srgbClr val="242424"/>
                </a:solidFill>
                <a:latin typeface="+mn-ea"/>
              </a:rPr>
              <a:t>评价原型：在运行的基础上，考核评价原型的特性，分析运行效果是否满足用户的愿望，纠正过去交互中的误解与分析中的错误，增添新的要求，并满足因环境变化或用户的新想法引起的系统要求变动，提出全面的修改意见。</a:t>
            </a:r>
            <a:endParaRPr lang="en-US" altLang="zh-CN" sz="11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100" dirty="0">
                <a:solidFill>
                  <a:srgbClr val="242424"/>
                </a:solidFill>
                <a:latin typeface="+mn-ea"/>
              </a:rPr>
              <a:t>修改：根据评价原型的活动结果进行修改。若原型未满足需求说明的要求，说明对需求说明存在不一致的理解或实现方案不够合理，则根据明确的要求迅速修改原型</a:t>
            </a:r>
            <a:r>
              <a:rPr lang="zh-CN" altLang="en-US" sz="1100" dirty="0" smtClean="0">
                <a:solidFill>
                  <a:srgbClr val="242424"/>
                </a:solidFill>
                <a:latin typeface="+mn-ea"/>
              </a:rPr>
              <a:t>。</a:t>
            </a:r>
            <a:r>
              <a:rPr lang="en-US" altLang="zh-CN" sz="1100" dirty="0" smtClean="0">
                <a:solidFill>
                  <a:srgbClr val="242424"/>
                </a:solidFill>
                <a:latin typeface="+mn-ea"/>
              </a:rPr>
              <a:t>[5]</a:t>
            </a:r>
            <a:endParaRPr lang="en-US" altLang="zh-CN" sz="11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ONE</a:t>
              </a:r>
              <a:endParaRPr kumimoji="1" lang="en-US" altLang="zh-CN" sz="1400" dirty="0">
                <a:solidFill>
                  <a:srgbClr val="FFFFFF"/>
                </a:solidFill>
              </a:endParaRPr>
            </a:p>
            <a:p>
              <a:pPr>
                <a:lnSpc>
                  <a:spcPct val="130000"/>
                </a:lnSpc>
              </a:pPr>
              <a:r>
                <a:rPr kumimoji="1" lang="zh-CN" altLang="en-US" sz="1400" b="1" dirty="0" smtClean="0">
                  <a:solidFill>
                    <a:srgbClr val="FFFFFF"/>
                  </a:solidFill>
                </a:rPr>
                <a:t>原型概述</a:t>
              </a:r>
              <a:r>
                <a:rPr kumimoji="1" lang="en-US" altLang="zh-CN" sz="1400" dirty="0" smtClean="0">
                  <a:solidFill>
                    <a:srgbClr val="FFFFFF"/>
                  </a:solidFill>
                </a:rPr>
                <a:t>· </a:t>
              </a:r>
              <a:r>
                <a:rPr kumimoji="1" lang="zh-CN" altLang="en-US" sz="1400" dirty="0" smtClean="0">
                  <a:solidFill>
                    <a:srgbClr val="FFFFFF"/>
                  </a:solidFill>
                </a:rPr>
                <a:t>快速原型模型</a:t>
              </a:r>
              <a:endParaRPr kumimoji="1" lang="en-US" altLang="zh-CN" sz="1400" dirty="0">
                <a:solidFill>
                  <a:srgbClr val="FFFFFF"/>
                </a:solidFill>
              </a:endParaRPr>
            </a:p>
          </p:txBody>
        </p:sp>
      </p:grpSp>
    </p:spTree>
    <p:extLst>
      <p:ext uri="{BB962C8B-B14F-4D97-AF65-F5344CB8AC3E}">
        <p14:creationId xmlns:p14="http://schemas.microsoft.com/office/powerpoint/2010/main" val="3078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FOUR</a:t>
              </a:r>
            </a:p>
            <a:p>
              <a:pPr>
                <a:lnSpc>
                  <a:spcPct val="130000"/>
                </a:lnSpc>
              </a:pPr>
              <a:r>
                <a:rPr kumimoji="1" lang="zh-CN" altLang="en-US" sz="1400" b="1" dirty="0" smtClean="0">
                  <a:solidFill>
                    <a:srgbClr val="FFFFFF"/>
                  </a:solidFill>
                </a:rPr>
                <a:t>任务分工</a:t>
              </a:r>
              <a:endParaRPr kumimoji="1" lang="en-US" altLang="zh-CN" sz="1400" dirty="0">
                <a:solidFill>
                  <a:srgbClr val="FFFFFF"/>
                </a:solidFill>
              </a:endParaRPr>
            </a:p>
          </p:txBody>
        </p:sp>
      </p:grpSp>
      <p:sp>
        <p:nvSpPr>
          <p:cNvPr id="10" name="矩形 9"/>
          <p:cNvSpPr/>
          <p:nvPr/>
        </p:nvSpPr>
        <p:spPr>
          <a:xfrm>
            <a:off x="166815" y="2160848"/>
            <a:ext cx="8630113" cy="1611980"/>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050" dirty="0" smtClean="0">
                <a:solidFill>
                  <a:srgbClr val="242424"/>
                </a:solidFill>
                <a:latin typeface="+mn-ea"/>
              </a:rPr>
              <a:t>陈安侍：资料收集 资料整理 </a:t>
            </a:r>
            <a:endParaRPr lang="en-US" altLang="zh-CN" sz="105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050" dirty="0" smtClean="0">
                <a:solidFill>
                  <a:srgbClr val="242424"/>
                </a:solidFill>
                <a:latin typeface="+mn-ea"/>
              </a:rPr>
              <a:t>杨溢：</a:t>
            </a:r>
            <a:r>
              <a:rPr lang="zh-CN" altLang="en-US" sz="1050" dirty="0">
                <a:solidFill>
                  <a:srgbClr val="242424"/>
                </a:solidFill>
                <a:latin typeface="+mn-ea"/>
              </a:rPr>
              <a:t>资料</a:t>
            </a:r>
            <a:r>
              <a:rPr lang="zh-CN" altLang="en-US" sz="1050" dirty="0" smtClean="0">
                <a:solidFill>
                  <a:srgbClr val="242424"/>
                </a:solidFill>
                <a:latin typeface="+mn-ea"/>
              </a:rPr>
              <a:t>收集 资料整理</a:t>
            </a:r>
            <a:endParaRPr lang="en-US" altLang="zh-CN" sz="105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050" dirty="0" smtClean="0">
                <a:solidFill>
                  <a:srgbClr val="242424"/>
                </a:solidFill>
                <a:latin typeface="+mn-ea"/>
              </a:rPr>
              <a:t>陈俊杉：</a:t>
            </a:r>
            <a:r>
              <a:rPr lang="zh-CN" altLang="en-US" sz="1050" dirty="0">
                <a:solidFill>
                  <a:srgbClr val="242424"/>
                </a:solidFill>
                <a:latin typeface="+mn-ea"/>
              </a:rPr>
              <a:t>资料</a:t>
            </a:r>
            <a:r>
              <a:rPr lang="zh-CN" altLang="en-US" sz="1050" dirty="0" smtClean="0">
                <a:solidFill>
                  <a:srgbClr val="242424"/>
                </a:solidFill>
                <a:latin typeface="+mn-ea"/>
              </a:rPr>
              <a:t>收集 资料整理</a:t>
            </a:r>
            <a:endParaRPr lang="en-US" altLang="zh-CN" sz="105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050" dirty="0" smtClean="0">
                <a:solidFill>
                  <a:srgbClr val="242424"/>
                </a:solidFill>
                <a:latin typeface="+mn-ea"/>
              </a:rPr>
              <a:t>严翔宇：</a:t>
            </a:r>
            <a:r>
              <a:rPr lang="zh-CN" altLang="en-US" sz="1050" dirty="0">
                <a:solidFill>
                  <a:srgbClr val="242424"/>
                </a:solidFill>
                <a:latin typeface="+mn-ea"/>
              </a:rPr>
              <a:t>资料</a:t>
            </a:r>
            <a:r>
              <a:rPr lang="zh-CN" altLang="en-US" sz="1050" dirty="0" smtClean="0">
                <a:solidFill>
                  <a:srgbClr val="242424"/>
                </a:solidFill>
                <a:latin typeface="+mn-ea"/>
              </a:rPr>
              <a:t>收集 资料整理</a:t>
            </a:r>
            <a:endParaRPr lang="en-US" altLang="zh-CN" sz="105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050" dirty="0">
                <a:solidFill>
                  <a:srgbClr val="242424"/>
                </a:solidFill>
                <a:latin typeface="+mn-ea"/>
              </a:rPr>
              <a:t>陈</a:t>
            </a:r>
            <a:r>
              <a:rPr lang="zh-CN" altLang="en-US" sz="1050" dirty="0" smtClean="0">
                <a:solidFill>
                  <a:srgbClr val="242424"/>
                </a:solidFill>
                <a:latin typeface="+mn-ea"/>
              </a:rPr>
              <a:t>维：</a:t>
            </a:r>
            <a:r>
              <a:rPr lang="zh-CN" altLang="en-US" sz="1050" dirty="0">
                <a:solidFill>
                  <a:srgbClr val="242424"/>
                </a:solidFill>
                <a:latin typeface="+mn-ea"/>
              </a:rPr>
              <a:t>资料收集 资料</a:t>
            </a:r>
            <a:r>
              <a:rPr lang="zh-CN" altLang="en-US" sz="1050" dirty="0" smtClean="0">
                <a:solidFill>
                  <a:srgbClr val="242424"/>
                </a:solidFill>
                <a:latin typeface="+mn-ea"/>
              </a:rPr>
              <a:t>整理</a:t>
            </a:r>
            <a:r>
              <a:rPr lang="en-US" altLang="zh-CN" sz="1050" dirty="0">
                <a:solidFill>
                  <a:srgbClr val="242424"/>
                </a:solidFill>
                <a:latin typeface="+mn-ea"/>
              </a:rPr>
              <a:t> </a:t>
            </a:r>
            <a:r>
              <a:rPr lang="en-US" altLang="zh-CN" sz="1050" dirty="0" smtClean="0">
                <a:solidFill>
                  <a:srgbClr val="242424"/>
                </a:solidFill>
                <a:latin typeface="+mn-ea"/>
              </a:rPr>
              <a:t>ppt</a:t>
            </a:r>
            <a:r>
              <a:rPr lang="zh-CN" altLang="en-US" sz="1050" dirty="0" smtClean="0">
                <a:solidFill>
                  <a:srgbClr val="242424"/>
                </a:solidFill>
                <a:latin typeface="+mn-ea"/>
              </a:rPr>
              <a:t>制作</a:t>
            </a:r>
            <a:endParaRPr lang="en-US" altLang="zh-CN" sz="1050" dirty="0">
              <a:solidFill>
                <a:srgbClr val="242424"/>
              </a:solidFill>
              <a:latin typeface="+mn-ea"/>
            </a:endParaRPr>
          </a:p>
        </p:txBody>
      </p:sp>
    </p:spTree>
    <p:extLst>
      <p:ext uri="{BB962C8B-B14F-4D97-AF65-F5344CB8AC3E}">
        <p14:creationId xmlns:p14="http://schemas.microsoft.com/office/powerpoint/2010/main" val="1524030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FOUR</a:t>
              </a:r>
            </a:p>
            <a:p>
              <a:pPr>
                <a:lnSpc>
                  <a:spcPct val="130000"/>
                </a:lnSpc>
              </a:pPr>
              <a:r>
                <a:rPr kumimoji="1" lang="zh-CN" altLang="en-US" sz="1400" b="1" dirty="0" smtClean="0">
                  <a:solidFill>
                    <a:srgbClr val="FFFFFF"/>
                  </a:solidFill>
                </a:rPr>
                <a:t>绩效评分</a:t>
              </a:r>
              <a:endParaRPr kumimoji="1" lang="en-US" altLang="zh-CN" sz="1400" dirty="0">
                <a:solidFill>
                  <a:srgbClr val="FFFFFF"/>
                </a:solidFill>
              </a:endParaRPr>
            </a:p>
          </p:txBody>
        </p:sp>
      </p:grpSp>
      <p:sp>
        <p:nvSpPr>
          <p:cNvPr id="10" name="矩形 9"/>
          <p:cNvSpPr/>
          <p:nvPr/>
        </p:nvSpPr>
        <p:spPr>
          <a:xfrm>
            <a:off x="166815" y="2160848"/>
            <a:ext cx="8630113" cy="1611980"/>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050" dirty="0" smtClean="0">
                <a:solidFill>
                  <a:srgbClr val="242424"/>
                </a:solidFill>
                <a:latin typeface="+mn-ea"/>
              </a:rPr>
              <a:t>陈安侍：</a:t>
            </a:r>
            <a:endParaRPr lang="en-US" altLang="zh-CN" sz="105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050" dirty="0" smtClean="0">
                <a:solidFill>
                  <a:srgbClr val="242424"/>
                </a:solidFill>
                <a:latin typeface="+mn-ea"/>
              </a:rPr>
              <a:t>杨溢：</a:t>
            </a:r>
            <a:endParaRPr lang="en-US" altLang="zh-CN" sz="105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050" dirty="0" smtClean="0">
                <a:solidFill>
                  <a:srgbClr val="242424"/>
                </a:solidFill>
                <a:latin typeface="+mn-ea"/>
              </a:rPr>
              <a:t>陈俊杉：</a:t>
            </a:r>
            <a:endParaRPr lang="en-US" altLang="zh-CN" sz="105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050" dirty="0" smtClean="0">
                <a:solidFill>
                  <a:srgbClr val="242424"/>
                </a:solidFill>
                <a:latin typeface="+mn-ea"/>
              </a:rPr>
              <a:t>严翔宇：</a:t>
            </a:r>
            <a:endParaRPr lang="en-US" altLang="zh-CN" sz="105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050" dirty="0" smtClean="0">
                <a:solidFill>
                  <a:srgbClr val="242424"/>
                </a:solidFill>
                <a:latin typeface="+mn-ea"/>
              </a:rPr>
              <a:t>陈维：</a:t>
            </a:r>
            <a:endParaRPr lang="en-US" altLang="zh-CN" sz="1050" dirty="0">
              <a:solidFill>
                <a:srgbClr val="242424"/>
              </a:solidFill>
              <a:latin typeface="+mn-ea"/>
            </a:endParaRPr>
          </a:p>
        </p:txBody>
      </p:sp>
    </p:spTree>
    <p:extLst>
      <p:ext uri="{BB962C8B-B14F-4D97-AF65-F5344CB8AC3E}">
        <p14:creationId xmlns:p14="http://schemas.microsoft.com/office/powerpoint/2010/main" val="2790243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1" y="0"/>
            <a:ext cx="5997511" cy="5143500"/>
          </a:xfrm>
          <a:prstGeom prst="homePlate">
            <a:avLst>
              <a:gd name="adj" fmla="val 20895"/>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3" name="文本框 12"/>
          <p:cNvSpPr txBox="1"/>
          <p:nvPr/>
        </p:nvSpPr>
        <p:spPr>
          <a:xfrm>
            <a:off x="440996" y="1339948"/>
            <a:ext cx="4692170" cy="830997"/>
          </a:xfrm>
          <a:prstGeom prst="rect">
            <a:avLst/>
          </a:prstGeom>
          <a:noFill/>
        </p:spPr>
        <p:txBody>
          <a:bodyPr wrap="square" rtlCol="0">
            <a:spAutoFit/>
          </a:bodyPr>
          <a:lstStyle/>
          <a:p>
            <a:r>
              <a:rPr kumimoji="1" lang="en-US" altLang="zh-CN" sz="4800" b="1" dirty="0" smtClean="0">
                <a:solidFill>
                  <a:srgbClr val="FFFFFF"/>
                </a:solidFill>
              </a:rPr>
              <a:t>THANK</a:t>
            </a:r>
            <a:r>
              <a:rPr kumimoji="1" lang="en-US" altLang="zh-CN" sz="4800" b="1" dirty="0">
                <a:solidFill>
                  <a:srgbClr val="FFFFFF"/>
                </a:solidFill>
              </a:rPr>
              <a:t>S</a:t>
            </a:r>
            <a:endParaRPr kumimoji="1" lang="en-US" altLang="zh-CN" sz="4800" b="1" dirty="0" smtClean="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简述</a:t>
            </a:r>
          </a:p>
        </p:txBody>
      </p:sp>
      <p:sp>
        <p:nvSpPr>
          <p:cNvPr id="4" name="矩形 3"/>
          <p:cNvSpPr/>
          <p:nvPr/>
        </p:nvSpPr>
        <p:spPr>
          <a:xfrm>
            <a:off x="513889" y="2722625"/>
            <a:ext cx="4111508" cy="1554272"/>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即产品</a:t>
            </a:r>
            <a:r>
              <a:rPr lang="zh-CN" altLang="en-US" sz="1200" dirty="0" smtClean="0">
                <a:solidFill>
                  <a:srgbClr val="242424"/>
                </a:solidFill>
                <a:latin typeface="+mn-ea"/>
              </a:rPr>
              <a:t>草图。从</a:t>
            </a:r>
            <a:r>
              <a:rPr lang="zh-CN" altLang="en-US" sz="1200" dirty="0">
                <a:solidFill>
                  <a:srgbClr val="242424"/>
                </a:solidFill>
                <a:latin typeface="+mn-ea"/>
              </a:rPr>
              <a:t>产品流程来看，将想法形成草图原型，原型再有设计师形成效果图，程序猿们根据需求和效果图开发，出来的软件样子就是和效果图差不多。原型在过程中就是产品最终形态的骨架</a:t>
            </a:r>
            <a:r>
              <a:rPr lang="zh-CN" altLang="en-US" sz="1200" dirty="0" smtClean="0">
                <a:solidFill>
                  <a:srgbClr val="242424"/>
                </a:solidFill>
                <a:latin typeface="+mn-ea"/>
              </a:rPr>
              <a:t>。</a:t>
            </a:r>
            <a:r>
              <a:rPr lang="en-US" altLang="zh-CN" sz="1200" dirty="0" smtClean="0">
                <a:solidFill>
                  <a:srgbClr val="242424"/>
                </a:solidFill>
                <a:latin typeface="+mn-ea"/>
              </a:rPr>
              <a:t>[2]</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smtClean="0">
                <a:solidFill>
                  <a:srgbClr val="242424"/>
                </a:solidFill>
                <a:latin typeface="+mn-ea"/>
              </a:rPr>
              <a:t>用</a:t>
            </a:r>
            <a:r>
              <a:rPr lang="zh-CN" altLang="en-US" sz="1200" dirty="0">
                <a:solidFill>
                  <a:srgbClr val="242424"/>
                </a:solidFill>
                <a:latin typeface="+mn-ea"/>
              </a:rPr>
              <a:t>线条、图形描绘出的产品框架，也称线框图</a:t>
            </a:r>
            <a:r>
              <a:rPr lang="zh-CN" altLang="en-US" sz="1200" dirty="0" smtClean="0">
                <a:solidFill>
                  <a:srgbClr val="242424"/>
                </a:solidFill>
                <a:latin typeface="+mn-ea"/>
              </a:rPr>
              <a:t>。</a:t>
            </a:r>
            <a:r>
              <a:rPr lang="en-US" altLang="zh-CN" sz="1200" dirty="0" smtClean="0">
                <a:solidFill>
                  <a:srgbClr val="242424"/>
                </a:solidFill>
                <a:latin typeface="+mn-ea"/>
              </a:rPr>
              <a:t>[3]</a:t>
            </a:r>
            <a:endParaRPr lang="en-US" altLang="zh-CN"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ONE</a:t>
              </a:r>
              <a:endParaRPr kumimoji="1" lang="en-US" altLang="zh-CN" sz="1400" dirty="0">
                <a:solidFill>
                  <a:srgbClr val="FFFFFF"/>
                </a:solidFill>
              </a:endParaRPr>
            </a:p>
            <a:p>
              <a:pPr>
                <a:lnSpc>
                  <a:spcPct val="130000"/>
                </a:lnSpc>
              </a:pPr>
              <a:r>
                <a:rPr kumimoji="1" lang="zh-CN" altLang="en-US" sz="1400" b="1" dirty="0" smtClean="0">
                  <a:solidFill>
                    <a:srgbClr val="FFFFFF"/>
                  </a:solidFill>
                </a:rPr>
                <a:t>原型概述</a:t>
              </a:r>
              <a:r>
                <a:rPr kumimoji="1" lang="en-US" altLang="zh-CN" sz="1400" dirty="0" smtClean="0">
                  <a:solidFill>
                    <a:srgbClr val="FFFFFF"/>
                  </a:solidFill>
                </a:rPr>
                <a:t>· </a:t>
              </a:r>
              <a:r>
                <a:rPr kumimoji="1" lang="zh-CN" altLang="en-US" sz="1400" dirty="0" smtClean="0">
                  <a:solidFill>
                    <a:srgbClr val="FFFFFF"/>
                  </a:solidFill>
                </a:rPr>
                <a:t>原型</a:t>
              </a:r>
              <a:endParaRPr kumimoji="1" lang="en-US" altLang="zh-CN" sz="1400" dirty="0">
                <a:solidFill>
                  <a:srgbClr val="FFFFFF"/>
                </a:solidFill>
              </a:endParaRPr>
            </a:p>
          </p:txBody>
        </p:sp>
      </p:grpSp>
      <p:pic>
        <p:nvPicPr>
          <p:cNvPr id="10" name="图片 9"/>
          <p:cNvPicPr>
            <a:picLocks noChangeAspect="1"/>
          </p:cNvPicPr>
          <p:nvPr/>
        </p:nvPicPr>
        <p:blipFill>
          <a:blip r:embed="rId3"/>
          <a:stretch>
            <a:fillRect/>
          </a:stretch>
        </p:blipFill>
        <p:spPr>
          <a:xfrm>
            <a:off x="4748392" y="2152614"/>
            <a:ext cx="4395608" cy="2990886"/>
          </a:xfrm>
          <a:prstGeom prst="rect">
            <a:avLst/>
          </a:prstGeom>
        </p:spPr>
      </p:pic>
    </p:spTree>
    <p:extLst>
      <p:ext uri="{BB962C8B-B14F-4D97-AF65-F5344CB8AC3E}">
        <p14:creationId xmlns:p14="http://schemas.microsoft.com/office/powerpoint/2010/main" val="2969701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分类</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1077218"/>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低保真</a:t>
            </a:r>
            <a:r>
              <a:rPr lang="zh-CN" altLang="en-US" sz="1200" dirty="0" smtClean="0">
                <a:solidFill>
                  <a:srgbClr val="242424"/>
                </a:solidFill>
                <a:latin typeface="+mn-ea"/>
              </a:rPr>
              <a:t>原型（</a:t>
            </a:r>
            <a:r>
              <a:rPr lang="en-US" altLang="zh-CN" sz="1200" dirty="0" smtClean="0">
                <a:solidFill>
                  <a:srgbClr val="242424"/>
                </a:solidFill>
                <a:latin typeface="+mn-ea"/>
              </a:rPr>
              <a:t>Low-fidelity Prototype</a:t>
            </a:r>
            <a:r>
              <a:rPr lang="zh-CN" altLang="en-US" sz="1200" dirty="0" smtClean="0">
                <a:solidFill>
                  <a:srgbClr val="242424"/>
                </a:solidFill>
                <a:latin typeface="+mn-ea"/>
              </a:rPr>
              <a:t>） （本</a:t>
            </a:r>
            <a:r>
              <a:rPr lang="en-US" altLang="zh-CN" sz="1200" dirty="0" smtClean="0">
                <a:solidFill>
                  <a:srgbClr val="242424"/>
                </a:solidFill>
                <a:latin typeface="+mn-ea"/>
              </a:rPr>
              <a:t>ppt</a:t>
            </a:r>
            <a:r>
              <a:rPr lang="zh-CN" altLang="en-US" sz="1200" dirty="0" smtClean="0">
                <a:solidFill>
                  <a:srgbClr val="242424"/>
                </a:solidFill>
                <a:latin typeface="+mn-ea"/>
              </a:rPr>
              <a:t>将中保真纳入低保真范畴）</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高保真</a:t>
            </a:r>
            <a:r>
              <a:rPr lang="zh-CN" altLang="en-US" sz="1200" dirty="0" smtClean="0">
                <a:solidFill>
                  <a:srgbClr val="242424"/>
                </a:solidFill>
                <a:latin typeface="+mn-ea"/>
              </a:rPr>
              <a:t>原型（</a:t>
            </a:r>
            <a:r>
              <a:rPr lang="en-US" altLang="zh-CN" sz="1200" dirty="0" smtClean="0">
                <a:solidFill>
                  <a:srgbClr val="242424"/>
                </a:solidFill>
                <a:latin typeface="+mn-ea"/>
              </a:rPr>
              <a:t>High-fidelity Prototype</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[4]</a:t>
            </a:r>
            <a:endParaRPr lang="en-US" altLang="zh-CN" sz="1200" dirty="0" smtClean="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ONE</a:t>
              </a:r>
              <a:endParaRPr kumimoji="1" lang="en-US" altLang="zh-CN" sz="1400" dirty="0">
                <a:solidFill>
                  <a:srgbClr val="FFFFFF"/>
                </a:solidFill>
              </a:endParaRPr>
            </a:p>
            <a:p>
              <a:pPr>
                <a:lnSpc>
                  <a:spcPct val="130000"/>
                </a:lnSpc>
              </a:pPr>
              <a:r>
                <a:rPr kumimoji="1" lang="zh-CN" altLang="en-US" sz="1400" b="1" dirty="0" smtClean="0">
                  <a:solidFill>
                    <a:srgbClr val="FFFFFF"/>
                  </a:solidFill>
                </a:rPr>
                <a:t>原型概述</a:t>
              </a:r>
              <a:r>
                <a:rPr kumimoji="1" lang="en-US" altLang="zh-CN" sz="1400" dirty="0" smtClean="0">
                  <a:solidFill>
                    <a:srgbClr val="FFFFFF"/>
                  </a:solidFill>
                </a:rPr>
                <a:t>· </a:t>
              </a:r>
              <a:r>
                <a:rPr kumimoji="1" lang="zh-CN" altLang="en-US" sz="1400" dirty="0" smtClean="0">
                  <a:solidFill>
                    <a:srgbClr val="FFFFFF"/>
                  </a:solidFill>
                </a:rPr>
                <a:t>原型</a:t>
              </a:r>
              <a:endParaRPr kumimoji="1" lang="en-US" altLang="zh-CN" sz="1400" dirty="0">
                <a:solidFill>
                  <a:srgbClr val="FFFFFF"/>
                </a:solidFill>
              </a:endParaRPr>
            </a:p>
          </p:txBody>
        </p:sp>
      </p:grpSp>
    </p:spTree>
    <p:extLst>
      <p:ext uri="{BB962C8B-B14F-4D97-AF65-F5344CB8AC3E}">
        <p14:creationId xmlns:p14="http://schemas.microsoft.com/office/powerpoint/2010/main" val="3730851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重要性</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1521635"/>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原型设计在整个产品流程中处于最重要的位置，有着承上启下的作用</a:t>
            </a:r>
            <a:r>
              <a:rPr lang="zh-CN" altLang="en-US" sz="1200" dirty="0" smtClean="0">
                <a:solidFill>
                  <a:srgbClr val="242424"/>
                </a:solidFill>
                <a:latin typeface="+mn-ea"/>
              </a:rPr>
              <a:t>。原型</a:t>
            </a:r>
            <a:r>
              <a:rPr lang="zh-CN" altLang="en-US" sz="1200" dirty="0">
                <a:solidFill>
                  <a:srgbClr val="242424"/>
                </a:solidFill>
                <a:latin typeface="+mn-ea"/>
              </a:rPr>
              <a:t>设计之前需求或是功能信息都相对抽象，原型设计的过程就是将抽象信息转化为具象信息的过程，之后的产品需求文档（</a:t>
            </a:r>
            <a:r>
              <a:rPr lang="en-US" altLang="zh-CN" sz="1200" dirty="0">
                <a:solidFill>
                  <a:srgbClr val="242424"/>
                </a:solidFill>
                <a:latin typeface="+mn-ea"/>
              </a:rPr>
              <a:t>PRD</a:t>
            </a:r>
            <a:r>
              <a:rPr lang="zh-CN" altLang="en-US" sz="1200" dirty="0">
                <a:solidFill>
                  <a:srgbClr val="242424"/>
                </a:solidFill>
                <a:latin typeface="+mn-ea"/>
              </a:rPr>
              <a:t>）是对原型设计中的版块、界面、元素及它们之间的执行逻辑进行描述和说明</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[5]</a:t>
            </a:r>
            <a:endParaRPr lang="en-US" altLang="zh-CN"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ONE</a:t>
              </a:r>
              <a:endParaRPr kumimoji="1" lang="en-US" altLang="zh-CN" sz="1400" dirty="0">
                <a:solidFill>
                  <a:srgbClr val="FFFFFF"/>
                </a:solidFill>
              </a:endParaRPr>
            </a:p>
            <a:p>
              <a:pPr>
                <a:lnSpc>
                  <a:spcPct val="130000"/>
                </a:lnSpc>
              </a:pPr>
              <a:r>
                <a:rPr kumimoji="1" lang="zh-CN" altLang="en-US" sz="1400" b="1" dirty="0" smtClean="0">
                  <a:solidFill>
                    <a:srgbClr val="FFFFFF"/>
                  </a:solidFill>
                </a:rPr>
                <a:t>原型概述</a:t>
              </a:r>
              <a:r>
                <a:rPr kumimoji="1" lang="en-US" altLang="zh-CN" sz="1400" dirty="0" smtClean="0">
                  <a:solidFill>
                    <a:srgbClr val="FFFFFF"/>
                  </a:solidFill>
                </a:rPr>
                <a:t>· </a:t>
              </a:r>
              <a:r>
                <a:rPr kumimoji="1" lang="zh-CN" altLang="en-US" sz="1400" dirty="0" smtClean="0">
                  <a:solidFill>
                    <a:srgbClr val="FFFFFF"/>
                  </a:solidFill>
                </a:rPr>
                <a:t>原型</a:t>
              </a:r>
              <a:endParaRPr kumimoji="1" lang="en-US" altLang="zh-CN" sz="1400" dirty="0">
                <a:solidFill>
                  <a:srgbClr val="FFFFFF"/>
                </a:solidFill>
              </a:endParaRPr>
            </a:p>
          </p:txBody>
        </p:sp>
      </p:grpSp>
    </p:spTree>
    <p:extLst>
      <p:ext uri="{BB962C8B-B14F-4D97-AF65-F5344CB8AC3E}">
        <p14:creationId xmlns:p14="http://schemas.microsoft.com/office/powerpoint/2010/main" val="142915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像素">
      <a:dk1>
        <a:srgbClr val="103154"/>
      </a:dk1>
      <a:lt1>
        <a:srgbClr val="FFFFFF"/>
      </a:lt1>
      <a:dk2>
        <a:srgbClr val="00BFC3"/>
      </a:dk2>
      <a:lt2>
        <a:srgbClr val="0096FF"/>
      </a:lt2>
      <a:accent1>
        <a:srgbClr val="FF7F01"/>
      </a:accent1>
      <a:accent2>
        <a:srgbClr val="F1B015"/>
      </a:accent2>
      <a:accent3>
        <a:srgbClr val="FBEC85"/>
      </a:accent3>
      <a:accent4>
        <a:srgbClr val="D2C2F1"/>
      </a:accent4>
      <a:accent5>
        <a:srgbClr val="DA5AF4"/>
      </a:accent5>
      <a:accent6>
        <a:srgbClr val="9D09D1"/>
      </a:accent6>
      <a:hlink>
        <a:srgbClr val="1286C9"/>
      </a:hlink>
      <a:folHlink>
        <a:srgbClr val="A8C2E7"/>
      </a:folHlink>
    </a:clrScheme>
    <a:fontScheme name="奥斯汀">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223</TotalTime>
  <Words>3842</Words>
  <Application>Microsoft Office PowerPoint</Application>
  <PresentationFormat>全屏显示(16:9)</PresentationFormat>
  <Paragraphs>397</Paragraphs>
  <Slides>62</Slides>
  <Notes>6</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62</vt:i4>
      </vt:variant>
    </vt:vector>
  </HeadingPairs>
  <TitlesOfParts>
    <vt:vector size="68" baseType="lpstr">
      <vt:lpstr>BookmanOldStyle</vt:lpstr>
      <vt:lpstr>等线</vt:lpstr>
      <vt:lpstr>微软雅黑</vt:lpstr>
      <vt:lpstr>Arial</vt:lpstr>
      <vt:lpstr>Century Gothic</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Ytrebib</dc:creator>
  <cp:lastModifiedBy>Fish Go</cp:lastModifiedBy>
  <cp:revision>174</cp:revision>
  <dcterms:created xsi:type="dcterms:W3CDTF">2010-04-12T23:12:00Z</dcterms:created>
  <dcterms:modified xsi:type="dcterms:W3CDTF">2018-11-04T03:53:46Z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y fmtid="{D5CDD505-2E9C-101B-9397-08002B2CF9AE}" pid="3" name="KSOProductBuildVer">
    <vt:lpwstr>2052-10.1.0.6490</vt:lpwstr>
  </property>
</Properties>
</file>